
<file path=[Content_Types].xml><?xml version="1.0" encoding="utf-8"?>
<Types xmlns="http://schemas.openxmlformats.org/package/2006/content-types">
  <Default Extension="png" ContentType="image/png"/>
  <Default Extension="tiff" ContentType="image/tiff"/>
  <Default Extension="rels" ContentType="application/vnd.openxmlformats-package.relationships+xml"/>
  <Default Extension="xml" ContentType="application/xml"/>
  <Override PartName="/ppt/theme/theme2.xml" ContentType="application/vnd.openxmlformats-officedocument.theme+xml"/>
  <Override PartName="/ppt/theme/theme1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</Types>
</file>

<file path=_rels/.rels>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strictFirstAndLastChars="0" saveSubsetFonts="1">
  <p:sldMasterIdLst>
    <p:sldMasterId id="2147483648" r:id="rId1"/>
  </p:sldMasterIdLst>
  <p:notesMasterIdLst>
    <p:notesMasterId r:id="rId7"/>
  </p:notesMasterIdLst>
  <p:sldIdLst>
    <p:sldId id="260" r:id="rId2"/>
    <p:sldId id="261" r:id="rId3"/>
    <p:sldId id="262" r:id="rId4"/>
    <p:sldId id="263" r:id="rId5"/>
    <p:sldId id="258" r:id="rId6"/>
  </p:sldIdLst>
  <p:sldSz cx="10080625" cy="7559675"/>
  <p:notesSz cx="7772400" cy="10058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432" autoAdjust="0"/>
  </p:normalViewPr>
  <p:slideViewPr>
    <p:cSldViewPr>
      <p:cViewPr varScale="1">
        <p:scale>
          <a:sx n="55" d="100"/>
          <a:sy n="55" d="100"/>
        </p:scale>
        <p:origin x="-1044" y="-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Relationships xmlns="http://schemas.openxmlformats.org/package/2006/relationships"><Relationship Id="rId7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10" Type="http://schemas.openxmlformats.org/officeDocument/2006/relationships/theme" Target="theme/theme1.xml"/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/Relationships>

</file>

<file path=ppt/notesMasters/_rels/notesMaster1.xml.rels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Relationships xmlns="http://schemas.openxmlformats.org/package/2006/relationships"><Relationship Id="rId1" Type="http://schemas.openxmlformats.org/officeDocument/2006/relationships/notesMaster" Target="../notesMasters/notesMaster1.xml"/><Relationship Id="rId3" Type="http://schemas.openxmlformats.org/officeDocument/2006/relationships/slide" Target="../slides/slide2.xml"/></Relationships>

</file>

<file path=ppt/notesSlides/_rels/notesSlide3.xml.rels><Relationships xmlns="http://schemas.openxmlformats.org/package/2006/relationships"><Relationship Id="rId1" Type="http://schemas.openxmlformats.org/officeDocument/2006/relationships/notesMaster" Target="../notesMasters/notesMaster1.xml"/><Relationship Id="rId4" Type="http://schemas.openxmlformats.org/officeDocument/2006/relationships/slide" Target="../slides/slide3.xml"/></Relationships>

</file>

<file path=ppt/notesSlides/_rels/notesSlide4.xml.rels><Relationships xmlns="http://schemas.openxmlformats.org/package/2006/relationships"><Relationship Id="rId1" Type="http://schemas.openxmlformats.org/officeDocument/2006/relationships/notesMaster" Target="../notesMasters/notesMaster1.xml"/><Relationship Id="rId5" Type="http://schemas.openxmlformats.org/officeDocument/2006/relationships/slide" Target="../slides/slide4.xml"/></Relationships>

</file>

<file path=ppt/notesSlides/_rels/notesSlide5.xml.rels><Relationships xmlns="http://schemas.openxmlformats.org/package/2006/relationships"><Relationship Id="rId1" Type="http://schemas.openxmlformats.org/officeDocument/2006/relationships/notesMaster" Target="../notesMasters/notesMaster1.xml"/><Relationship Id="rId6" Type="http://schemas.openxmlformats.org/officeDocument/2006/relationships/slide" Target="../slides/slide5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7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7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7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15900" indent="-215900" eaLnBrk="1">
              <a:lnSpc>
                <a:spcPct val="97000"/>
              </a:lnSpc>
              <a:spcBef>
                <a:spcPct val="0"/>
              </a:spcBef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mtClean="0">
                <a:latin typeface="Arial" charset="0"/>
                <a:ea typeface="Gothic" charset="0"/>
                <a:cs typeface="Gothic" charset="0"/>
              </a:rPr>
              <a:t>Figure 1 Imaging Studies of the Chest. An axial computed tomographic scan of the chest shows bilateral pulmonary nodules of varying size in the perilymphatic and peribronchovascular distribution (Panel A); a coronal view shows hepatomegaly and splenomegaly (Panel B).</a:t>
            </a:r>
            <a:endParaRPr lang="en-GB" dirty="0">
              <a:latin typeface="Arial" charset="0"/>
              <a:ea typeface="Gothic" charset="0"/>
              <a:cs typeface="Gothic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7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15900" indent="-215900" eaLnBrk="1">
              <a:lnSpc>
                <a:spcPct val="97000"/>
              </a:lnSpc>
              <a:spcBef>
                <a:spcPct val="0"/>
              </a:spcBef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mtClean="0">
                <a:latin typeface="Arial" charset="0"/>
                <a:ea typeface="Gothic" charset="0"/>
                <a:cs typeface="Gothic" charset="0"/>
              </a:rPr>
              <a:t>Figure 2 Imaging Studies from the Skull Base to Mid-Thigh. A coronal positron-emission tomographic–computed tomographic scan shows bulky, </a:t>
            </a:r>
            <a:r>
              <a:rPr lang="en-GB" smtClean="0" baseline="30000">
                <a:latin typeface="Arial" charset="0"/>
                <a:ea typeface="Gothic" charset="0"/>
                <a:cs typeface="Gothic" charset="0"/>
              </a:rPr>
              <a:t>18</a:t>
            </a:r>
            <a:r>
              <a:rPr lang="en-GB" smtClean="0">
                <a:latin typeface="Arial" charset="0"/>
                <a:ea typeface="Gothic" charset="0"/>
                <a:cs typeface="Gothic" charset="0"/>
              </a:rPr>
              <a:t>F-fluorodeoxyglucose–avid lymphadenopathy in the cervical (red arrow) and inguinal (white arrow) chains (Panel A), as well as the periaortic and retroperitoneal chains (Panel B, yellow arrow).</a:t>
            </a:r>
            <a:endParaRPr lang="en-GB" dirty="0">
              <a:latin typeface="Arial" charset="0"/>
              <a:ea typeface="Gothic" charset="0"/>
              <a:cs typeface="Gothic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7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15900" indent="-215900" eaLnBrk="1">
              <a:lnSpc>
                <a:spcPct val="97000"/>
              </a:lnSpc>
              <a:spcBef>
                <a:spcPct val="0"/>
              </a:spcBef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mtClean="0">
                <a:latin typeface="Arial" charset="0"/>
                <a:ea typeface="Gothic" charset="0"/>
                <a:cs typeface="Gothic" charset="0"/>
              </a:rPr>
              <a:t>Figure 3 Histologic Examination of an Excisional Biopsy Sample of the Right Supraclavicular Lymph Node. Hematoxylin and eosin staining showed effaced lymph-node architecture by nonnecrotizing granulomatous inflammation (Panel A); the granulomas were small, compact, and comprised epithelioid histiocytes (Panel B, higher magnification). The histologic images were provided by Caroline Early, M.D.</a:t>
            </a:r>
            <a:endParaRPr lang="en-GB" dirty="0">
              <a:latin typeface="Arial" charset="0"/>
              <a:ea typeface="Gothic" charset="0"/>
              <a:cs typeface="Gothic" charset="0"/>
            </a:endParaRPr>
          </a:p>
        </p:txBody>
      </p:sp>
    </p:spTree>
  </p:cSld>
  <p:clrMapOvr>
    <a:masterClrMapping/>
  </p:clrMapOvr>
</p:notes>
</file>

<file path=ppt/slideLayouts/_rels/slideLayout1.xml.rels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4550" y="627063"/>
            <a:ext cx="2151063" cy="6235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9775" y="627063"/>
            <a:ext cx="6302375" cy="6235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9775" y="2101850"/>
            <a:ext cx="4225925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100" y="2101850"/>
            <a:ext cx="4227513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39775" y="627063"/>
            <a:ext cx="8605838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9775" y="2101850"/>
            <a:ext cx="8605838" cy="476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2800" b="1">
          <a:solidFill>
            <a:srgbClr val="FFFFFF"/>
          </a:solidFill>
          <a:latin typeface="+mj-lt"/>
          <a:ea typeface="+mj-ea"/>
          <a:cs typeface="+mj-cs"/>
        </a:defRPr>
      </a:lvl1pPr>
      <a:lvl2pPr marL="431800" indent="-215900" algn="l" defTabSz="457200" rtl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6" charset="0"/>
          <a:ea typeface="Gothic" charset="0"/>
          <a:cs typeface="Gothic" charset="0"/>
        </a:defRPr>
      </a:lvl2pPr>
      <a:lvl3pPr marL="647700" indent="-215900" algn="l" defTabSz="457200" rtl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6" charset="0"/>
          <a:ea typeface="Gothic" charset="0"/>
          <a:cs typeface="Gothic" charset="0"/>
        </a:defRPr>
      </a:lvl3pPr>
      <a:lvl4pPr marL="863600" indent="-215900" algn="l" defTabSz="457200" rtl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6" charset="0"/>
          <a:ea typeface="Gothic" charset="0"/>
          <a:cs typeface="Gothic" charset="0"/>
        </a:defRPr>
      </a:lvl4pPr>
      <a:lvl5pPr marL="1079500" indent="-215900" algn="l" defTabSz="457200" rtl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6" charset="0"/>
          <a:ea typeface="Gothic" charset="0"/>
          <a:cs typeface="Gothic" charset="0"/>
        </a:defRPr>
      </a:lvl5pPr>
      <a:lvl6pPr marL="1536700" indent="-215900" algn="l" defTabSz="457200" rtl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6" charset="0"/>
          <a:ea typeface="Gothic" charset="0"/>
          <a:cs typeface="Gothic" charset="0"/>
        </a:defRPr>
      </a:lvl6pPr>
      <a:lvl7pPr marL="1993900" indent="-215900" algn="l" defTabSz="457200" rtl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6" charset="0"/>
          <a:ea typeface="Gothic" charset="0"/>
          <a:cs typeface="Gothic" charset="0"/>
        </a:defRPr>
      </a:lvl7pPr>
      <a:lvl8pPr marL="2451100" indent="-215900" algn="l" defTabSz="457200" rtl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6" charset="0"/>
          <a:ea typeface="Gothic" charset="0"/>
          <a:cs typeface="Gothic" charset="0"/>
        </a:defRPr>
      </a:lvl8pPr>
      <a:lvl9pPr marL="2908300" indent="-215900" algn="l" defTabSz="457200" rtl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6" charset="0"/>
          <a:ea typeface="Gothic" charset="0"/>
          <a:cs typeface="Gothic" charset="0"/>
        </a:defRPr>
      </a:lvl9pPr>
    </p:titleStyle>
    <p:bodyStyle>
      <a:lvl1pPr marL="431800" indent="-323850" algn="l" defTabSz="457200" rtl="0" fontAlgn="base" hangingPunct="0">
        <a:lnSpc>
          <a:spcPct val="97000"/>
        </a:lnSpc>
        <a:spcBef>
          <a:spcPct val="0"/>
        </a:spcBef>
        <a:spcAft>
          <a:spcPts val="888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ea typeface="+mn-ea"/>
          <a:cs typeface="+mn-cs"/>
        </a:defRPr>
      </a:lvl1pPr>
      <a:lvl2pPr marL="863600" indent="-287338" algn="l" defTabSz="457200" rtl="0" fontAlgn="base" hangingPunct="0">
        <a:lnSpc>
          <a:spcPct val="97000"/>
        </a:lnSpc>
        <a:spcBef>
          <a:spcPct val="0"/>
        </a:spcBef>
        <a:spcAft>
          <a:spcPts val="1138"/>
        </a:spcAft>
        <a:buClr>
          <a:srgbClr val="FFFFFF"/>
        </a:buClr>
        <a:buSzPct val="75000"/>
        <a:buFont typeface="StarSymbol" charset="0"/>
        <a:buChar char="–"/>
        <a:defRPr sz="2600">
          <a:solidFill>
            <a:srgbClr val="FFFFFF"/>
          </a:solidFill>
          <a:latin typeface="+mn-lt"/>
          <a:ea typeface="+mn-ea"/>
          <a:cs typeface="+mn-cs"/>
        </a:defRPr>
      </a:lvl2pPr>
      <a:lvl3pPr marL="1295400" indent="-215900" algn="l" defTabSz="457200" rtl="0" fontAlgn="base" hangingPunct="0">
        <a:lnSpc>
          <a:spcPct val="97000"/>
        </a:lnSpc>
        <a:spcBef>
          <a:spcPct val="0"/>
        </a:spcBef>
        <a:spcAft>
          <a:spcPts val="850"/>
        </a:spcAft>
        <a:buClr>
          <a:srgbClr val="FFFFFF"/>
        </a:buClr>
        <a:buSzPct val="45000"/>
        <a:buFont typeface="StarSymbol" charset="0"/>
        <a:buChar char="●"/>
        <a:defRPr sz="2400">
          <a:solidFill>
            <a:srgbClr val="FFFFFF"/>
          </a:solidFill>
          <a:latin typeface="+mn-lt"/>
          <a:ea typeface="+mn-ea"/>
          <a:cs typeface="+mn-cs"/>
        </a:defRPr>
      </a:lvl3pPr>
      <a:lvl4pPr marL="1727200" indent="-215900" algn="l" defTabSz="457200" rtl="0" fontAlgn="base" hangingPunct="0">
        <a:lnSpc>
          <a:spcPct val="97000"/>
        </a:lnSpc>
        <a:spcBef>
          <a:spcPct val="0"/>
        </a:spcBef>
        <a:spcAft>
          <a:spcPts val="575"/>
        </a:spcAft>
        <a:buClr>
          <a:srgbClr val="FFFFFF"/>
        </a:buClr>
        <a:buSzPct val="75000"/>
        <a:buFont typeface="StarSymbol" charset="0"/>
        <a:buChar char="–"/>
        <a:defRPr sz="2000">
          <a:solidFill>
            <a:srgbClr val="FFFFFF"/>
          </a:solidFill>
          <a:latin typeface="+mn-lt"/>
          <a:ea typeface="+mn-ea"/>
          <a:cs typeface="+mn-cs"/>
        </a:defRPr>
      </a:lvl4pPr>
      <a:lvl5pPr marL="2159000" indent="-215900" algn="l" defTabSz="457200" rtl="0" fontAlgn="base" hangingPunct="0">
        <a:lnSpc>
          <a:spcPct val="97000"/>
        </a:lnSpc>
        <a:spcBef>
          <a:spcPct val="0"/>
        </a:spcBef>
        <a:spcAft>
          <a:spcPts val="288"/>
        </a:spcAft>
        <a:buClr>
          <a:srgbClr val="FFFFFF"/>
        </a:buClr>
        <a:buSzPct val="45000"/>
        <a:buFont typeface="StarSymbol" charset="0"/>
        <a:buChar char="●"/>
        <a:defRPr sz="2000">
          <a:solidFill>
            <a:srgbClr val="FFFFFF"/>
          </a:solidFill>
          <a:latin typeface="+mn-lt"/>
          <a:ea typeface="+mn-ea"/>
          <a:cs typeface="+mn-cs"/>
        </a:defRPr>
      </a:lvl5pPr>
      <a:lvl6pPr marL="2616200" indent="-215900" algn="l" defTabSz="457200" rtl="0" fontAlgn="base" hangingPunct="0">
        <a:lnSpc>
          <a:spcPct val="97000"/>
        </a:lnSpc>
        <a:spcBef>
          <a:spcPct val="0"/>
        </a:spcBef>
        <a:spcAft>
          <a:spcPts val="288"/>
        </a:spcAft>
        <a:buClr>
          <a:srgbClr val="FFFFFF"/>
        </a:buClr>
        <a:buSzPct val="45000"/>
        <a:buFont typeface="StarSymbol" charset="0"/>
        <a:buChar char="●"/>
        <a:defRPr sz="2000">
          <a:solidFill>
            <a:srgbClr val="FFFFFF"/>
          </a:solidFill>
          <a:latin typeface="+mn-lt"/>
          <a:ea typeface="+mn-ea"/>
          <a:cs typeface="+mn-cs"/>
        </a:defRPr>
      </a:lvl6pPr>
      <a:lvl7pPr marL="3073400" indent="-215900" algn="l" defTabSz="457200" rtl="0" fontAlgn="base" hangingPunct="0">
        <a:lnSpc>
          <a:spcPct val="97000"/>
        </a:lnSpc>
        <a:spcBef>
          <a:spcPct val="0"/>
        </a:spcBef>
        <a:spcAft>
          <a:spcPts val="288"/>
        </a:spcAft>
        <a:buClr>
          <a:srgbClr val="FFFFFF"/>
        </a:buClr>
        <a:buSzPct val="45000"/>
        <a:buFont typeface="StarSymbol" charset="0"/>
        <a:buChar char="●"/>
        <a:defRPr sz="2000">
          <a:solidFill>
            <a:srgbClr val="FFFFFF"/>
          </a:solidFill>
          <a:latin typeface="+mn-lt"/>
          <a:ea typeface="+mn-ea"/>
          <a:cs typeface="+mn-cs"/>
        </a:defRPr>
      </a:lvl7pPr>
      <a:lvl8pPr marL="3530600" indent="-215900" algn="l" defTabSz="457200" rtl="0" fontAlgn="base" hangingPunct="0">
        <a:lnSpc>
          <a:spcPct val="97000"/>
        </a:lnSpc>
        <a:spcBef>
          <a:spcPct val="0"/>
        </a:spcBef>
        <a:spcAft>
          <a:spcPts val="288"/>
        </a:spcAft>
        <a:buClr>
          <a:srgbClr val="FFFFFF"/>
        </a:buClr>
        <a:buSzPct val="45000"/>
        <a:buFont typeface="StarSymbol" charset="0"/>
        <a:buChar char="●"/>
        <a:defRPr sz="2000">
          <a:solidFill>
            <a:srgbClr val="FFFFFF"/>
          </a:solidFill>
          <a:latin typeface="+mn-lt"/>
          <a:ea typeface="+mn-ea"/>
          <a:cs typeface="+mn-cs"/>
        </a:defRPr>
      </a:lvl8pPr>
      <a:lvl9pPr marL="3987800" indent="-215900" algn="l" defTabSz="457200" rtl="0" fontAlgn="base" hangingPunct="0">
        <a:lnSpc>
          <a:spcPct val="97000"/>
        </a:lnSpc>
        <a:spcBef>
          <a:spcPct val="0"/>
        </a:spcBef>
        <a:spcAft>
          <a:spcPts val="288"/>
        </a:spcAft>
        <a:buClr>
          <a:srgbClr val="FFFFFF"/>
        </a:buClr>
        <a:buSzPct val="45000"/>
        <a:buFont typeface="StarSymbol" charset="0"/>
        <a:buChar char="●"/>
        <a:defRPr sz="20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Relationships xmlns="http://schemas.openxmlformats.org/package/2006/relationships"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notesSlide" Target="../notesSlides/notesSlide2.xml"/></Relationships>

</file>

<file path=ppt/slides/_rels/slide3.xml.rels><Relationships xmlns="http://schemas.openxmlformats.org/package/2006/relationships"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tiff"/><Relationship Id="rId7" Type="http://schemas.openxmlformats.org/officeDocument/2006/relationships/notesSlide" Target="../notesSlides/notesSlide3.xml"/></Relationships>

</file>

<file path=ppt/slides/_rels/slide4.xml.rels><Relationships xmlns="http://schemas.openxmlformats.org/package/2006/relationships"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tiff"/><Relationship Id="rId8" Type="http://schemas.openxmlformats.org/officeDocument/2006/relationships/notesSlide" Target="../notesSlides/notesSlide4.xml"/></Relationships>

</file>

<file path=ppt/slides/_rels/slide5.xml.rels><Relationships xmlns="http://schemas.openxmlformats.org/package/2006/relationships"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tiff"/><Relationship Id="rId9" Type="http://schemas.openxmlformats.org/officeDocument/2006/relationships/notesSlide" Target="../notesSlides/notesSlide5.xml"/></Relationships>
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739775" y="631825"/>
            <a:ext cx="860425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>
              <a:lnSpc>
                <a:spcPct val="97000"/>
              </a:lnSpc>
              <a:buClr>
                <a:srgbClr val="FFFFFF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1800" b="1" dirty="0" smtClean="0">
                <a:solidFill>
                  <a:srgbClr val="FF0000"/>
                </a:solidFill>
                <a:latin typeface="Arial" charset="0"/>
              </a:rPr>
              <a:t>Clinical Problem-Solving</a:t>
            </a:r>
            <a:r>
              <a:rPr lang="en-GB" sz="2800" b="1" dirty="0" smtClean="0">
                <a:solidFill>
                  <a:srgbClr val="FFFFFF"/>
                </a:solidFill>
                <a:latin typeface="Arial" charset="0"/>
              </a:rPr>
              <a:t> </a:t>
            </a:r>
            <a:br>
              <a:rPr lang="en-GB" sz="2800" b="1" dirty="0">
                <a:solidFill>
                  <a:srgbClr val="FFFFFF"/>
                </a:solidFill>
                <a:latin typeface="Arial" charset="0"/>
              </a:rPr>
            </a:br>
            <a:r>
              <a:rPr lang="en-GB" sz="2800" b="1" dirty="0" smtClean="0">
                <a:solidFill>
                  <a:srgbClr val="FFFFFF"/>
                </a:solidFill>
                <a:latin typeface="Arial" charset="0"/>
              </a:rPr>
              <a:t>Closing the Gap</a:t>
            </a:r>
            <a:endParaRPr lang="en-GB" sz="28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739775" y="2259013"/>
            <a:ext cx="8604250" cy="302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>
              <a:lnSpc>
                <a:spcPct val="97000"/>
              </a:lnSpc>
              <a:buClr>
                <a:srgbClr val="FFFFFF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1800" dirty="0" err="1" smtClean="0">
                <a:solidFill>
                  <a:srgbClr val="FFFFFF"/>
                </a:solidFill>
                <a:latin typeface="Arial" charset="0"/>
              </a:rPr>
              <a:t>Colin H. McLeish, M.D., M.B.A., Allan C. Gelber, M.D., Howard M. Lederman, M.D., Ph.D., Michael J. Chilazi, M.D., and John A. Woller, M.D.</a:t>
            </a:r>
            <a:endParaRPr lang="en-GB" sz="18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738188" y="5641975"/>
            <a:ext cx="8604250" cy="26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lnSpc>
                <a:spcPct val="97000"/>
              </a:lnSpc>
              <a:buClr>
                <a:srgbClr val="FFFFFF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1800" dirty="0" smtClean="0">
                <a:solidFill>
                  <a:srgbClr val="FFFFFF"/>
                </a:solidFill>
                <a:latin typeface="Arial" charset="0"/>
              </a:rPr>
              <a:t>N Engl J Med</a:t>
            </a:r>
            <a:endParaRPr lang="en-GB" sz="1800" dirty="0">
              <a:solidFill>
                <a:srgbClr val="FFFFFF"/>
              </a:solidFill>
              <a:latin typeface="Arial" charset="0"/>
            </a:endParaRPr>
          </a:p>
          <a:p>
            <a:pPr algn="ctr" eaLnBrk="1">
              <a:lnSpc>
                <a:spcPct val="97000"/>
              </a:lnSpc>
              <a:buClr>
                <a:srgbClr val="FFFFFF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1800" dirty="0" smtClean="0">
                <a:solidFill>
                  <a:srgbClr val="FFFFFF"/>
                </a:solidFill>
                <a:latin typeface="Arial" charset="0"/>
              </a:rPr>
              <a:t>Volume 394(1):79-85</a:t>
            </a:r>
            <a:endParaRPr lang="en-GB" sz="1800" dirty="0">
              <a:solidFill>
                <a:srgbClr val="FFFFFF"/>
              </a:solidFill>
              <a:latin typeface="Arial" charset="0"/>
            </a:endParaRPr>
          </a:p>
          <a:p>
            <a:pPr algn="ctr" eaLnBrk="1">
              <a:lnSpc>
                <a:spcPct val="97000"/>
              </a:lnSpc>
              <a:buClr>
                <a:srgbClr val="FFFFFF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1800" dirty="0" smtClean="0">
                <a:solidFill>
                  <a:srgbClr val="FFFFFF"/>
                </a:solidFill>
                <a:latin typeface="Arial" charset="0"/>
              </a:rPr>
              <a:t>January 1, 2026</a:t>
            </a:r>
            <a:endParaRPr lang="en-GB" sz="180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8013" y="6911975"/>
            <a:ext cx="2828925" cy="476250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739775" y="787983"/>
            <a:ext cx="8604250" cy="417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1">
              <a:lnSpc>
                <a:spcPct val="97000"/>
              </a:lnSpc>
              <a:buClr>
                <a:srgbClr val="FFFFFF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800" b="1" smtClean="0">
                <a:solidFill>
                  <a:srgbClr val="FFFFFF"/>
                </a:solidFill>
                <a:latin typeface="Arial" charset="0"/>
              </a:rPr>
              <a:t>Summary</a:t>
            </a:r>
            <a:endParaRPr lang="en-GB" sz="28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/>
          </p:nvPr>
        </p:nvSpPr>
        <p:spPr>
          <a:xfrm>
            <a:off x="739775" y="1549400"/>
            <a:ext cx="8607425" cy="5241925"/>
          </a:xfrm>
          <a:ln/>
        </p:spPr>
        <p:txBody>
          <a:bodyPr anchor="t"/>
          <a:lstStyle/>
          <a:p>
            <a:pPr marL="431800" indent="-323850" algn="l">
              <a:lnSpc>
                <a:spcPct val="92000"/>
              </a:lnSpc>
              <a:spcAft>
                <a:spcPts val="888"/>
              </a:spcAft>
              <a:buSzPct val="100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000" b="0" dirty="0" smtClean="0">
                <a:latin typeface="Arial" charset="0"/>
              </a:rPr>
              <a:t>A 31-year-old woman presented with 10 days of fever, sinus pressure, cough, nausea, and vomiting.</a:t>
            </a:r>
            <a:endParaRPr lang="en-GB" sz="2000" b="0" dirty="0">
              <a:latin typeface="Arial" charset="0"/>
            </a:endParaRPr>
          </a:p>
          <a:p>
            <a:pPr marL="431800" indent="-323850" algn="l">
              <a:lnSpc>
                <a:spcPct val="92000"/>
              </a:lnSpc>
              <a:spcAft>
                <a:spcPts val="888"/>
              </a:spcAft>
              <a:buSzPct val="100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000" b="0" dirty="0" smtClean="0">
                <a:latin typeface="Arial" charset="0"/>
              </a:rPr>
              <a:t>Three episodes of similar symptoms, as well as night sweats, fatigue, and weight loss, had occurred in the previous 5 months.</a:t>
            </a:r>
            <a:endParaRPr lang="en-GB" sz="2000" b="0" dirty="0">
              <a:latin typeface="Arial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8013" y="6911975"/>
            <a:ext cx="2828925" cy="476250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358775" y="420688"/>
            <a:ext cx="9364663" cy="238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lnSpc>
                <a:spcPct val="97000"/>
              </a:lnSpc>
              <a:buClr>
                <a:srgbClr val="FFFFFF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1600" b="1" dirty="0" err="1" smtClean="0">
                <a:solidFill>
                  <a:srgbClr val="FFFFFF"/>
                </a:solidFill>
                <a:latin typeface="Arial" charset="0"/>
              </a:rPr>
              <a:t>Imaging Studies of the Chest.</a:t>
            </a:r>
            <a:endParaRPr lang="en-GB" sz="1600" b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8013" y="6911975"/>
            <a:ext cx="2828925" cy="476250"/>
          </a:xfrm>
          <a:prstGeom prst="rect">
            <a:avLst/>
          </a:prstGeom>
          <a:noFill/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544737" y="6583363"/>
            <a:ext cx="2968926" cy="179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97000"/>
              </a:lnSpc>
              <a:buClr>
                <a:srgbClr val="FFFFFF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1200" b="1" smtClean="0">
                <a:solidFill>
                  <a:srgbClr val="FFFFFF"/>
                </a:solidFill>
                <a:latin typeface="Arial" charset="0"/>
              </a:rPr>
              <a:t>McLeish CH et al. N Engl J Med2026;394:79-85</a:t>
            </a:r>
            <a:endParaRPr lang="en-GB" sz="1200" b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" name="Picture 5" descr="Image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44737" y="1028700"/>
            <a:ext cx="2968926" cy="54864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358775" y="420688"/>
            <a:ext cx="9364663" cy="238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lnSpc>
                <a:spcPct val="97000"/>
              </a:lnSpc>
              <a:buClr>
                <a:srgbClr val="FFFFFF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1600" b="1" dirty="0" err="1" smtClean="0">
                <a:solidFill>
                  <a:srgbClr val="FFFFFF"/>
                </a:solidFill>
                <a:latin typeface="Arial" charset="0"/>
              </a:rPr>
              <a:t>Imaging Studies from the Skull Base to Mid-Thigh.</a:t>
            </a:r>
            <a:endParaRPr lang="en-GB" sz="1600" b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8013" y="6911975"/>
            <a:ext cx="2828925" cy="476250"/>
          </a:xfrm>
          <a:prstGeom prst="rect">
            <a:avLst/>
          </a:prstGeom>
          <a:noFill/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264666" y="6583363"/>
            <a:ext cx="7529069" cy="179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97000"/>
              </a:lnSpc>
              <a:buClr>
                <a:srgbClr val="FFFFFF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1200" b="1" smtClean="0">
                <a:solidFill>
                  <a:srgbClr val="FFFFFF"/>
                </a:solidFill>
                <a:latin typeface="Arial" charset="0"/>
              </a:rPr>
              <a:t>McLeish CH et al. N Engl J Med2026;394:79-85</a:t>
            </a:r>
            <a:endParaRPr lang="en-GB" sz="1200" b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" name="Picture 5" descr="Image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64666" y="1028700"/>
            <a:ext cx="7529069" cy="54864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358775" y="420688"/>
            <a:ext cx="9364663" cy="238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lnSpc>
                <a:spcPct val="97000"/>
              </a:lnSpc>
              <a:buClr>
                <a:srgbClr val="FFFFFF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1600" b="1" dirty="0" err="1" smtClean="0">
                <a:solidFill>
                  <a:srgbClr val="FFFFFF"/>
                </a:solidFill>
                <a:latin typeface="Arial" charset="0"/>
              </a:rPr>
              <a:t>Histologic Examination of an Excisional Biopsy Sample of the Right Supraclavicular Lymph Node.</a:t>
            </a:r>
            <a:endParaRPr lang="en-GB" sz="1600" b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8013" y="6911975"/>
            <a:ext cx="2828925" cy="476250"/>
          </a:xfrm>
          <a:prstGeom prst="rect">
            <a:avLst/>
          </a:prstGeom>
          <a:noFill/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129338" y="6583363"/>
            <a:ext cx="3799724" cy="179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97000"/>
              </a:lnSpc>
              <a:buClr>
                <a:srgbClr val="FFFFFF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1200" b="1" smtClean="0">
                <a:solidFill>
                  <a:srgbClr val="FFFFFF"/>
                </a:solidFill>
                <a:latin typeface="Arial" charset="0"/>
              </a:rPr>
              <a:t>McLeish CH et al. N Engl J Med2026;394:79-85</a:t>
            </a:r>
            <a:endParaRPr lang="en-GB" sz="1200" b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" name="Picture 5" descr="Image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9338" y="1028700"/>
            <a:ext cx="3799724" cy="54864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Gothic"/>
        <a:cs typeface="Gothic"/>
      </a:majorFont>
      <a:minorFont>
        <a:latin typeface="Times New Roman"/>
        <a:ea typeface="Gothic"/>
        <a:cs typeface="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2820</TotalTime>
  <Words>7</Words>
  <Application>Microsoft Office PowerPoint</Application>
  <PresentationFormat>Custom</PresentationFormat>
  <Paragraphs>3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Bob Starbird</dc:creator>
  <cp:lastModifiedBy>bstarbird</cp:lastModifiedBy>
  <cp:revision>15</cp:revision>
  <dcterms:modified xsi:type="dcterms:W3CDTF">2010-05-03T14:18:33Z</dcterms:modified>
</cp:coreProperties>
</file>