
<file path=[Content_Types].xml><?xml version="1.0" encoding="utf-8"?>
<Types xmlns="http://schemas.openxmlformats.org/package/2006/content-types">
  <Default Extension="png" ContentType="image/png"/>
  <Default Extension="tiff" ContentType="image/tiff"/>
  <Default Extension="rels" ContentType="application/vnd.openxmlformats-package.relationships+xml"/>
  <Default Extension="xml" ContentType="application/xml"/>
  <Override PartName="/ppt/theme/theme2.xml" ContentType="application/vnd.openxmlformats-officedocument.theme+xml"/>
  <Override PartName="/ppt/theme/theme1.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Types>
</file>

<file path=_rels/.rel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strictFirstAndLastChars="0" saveSubsetFonts="1">
  <p:sldMasterIdLst>
    <p:sldMasterId id="2147483648" r:id="rId1"/>
  </p:sldMasterIdLst>
  <p:notesMasterIdLst>
    <p:notesMasterId r:id="rId8"/>
  </p:notesMasterIdLst>
  <p:sldIdLst>
    <p:sldId id="260" r:id="rId2"/>
    <p:sldId id="261" r:id="rId3"/>
    <p:sldId id="262" r:id="rId4"/>
    <p:sldId id="263" r:id="rId5"/>
    <p:sldId id="264" r:id="rId6"/>
    <p:sldId id="258" r:id="rId7"/>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32" autoAdjust="0"/>
  </p:normalViewPr>
  <p:slideViewPr>
    <p:cSldViewPr>
      <p:cViewPr varScale="1">
        <p:scale>
          <a:sx n="55" d="100"/>
          <a:sy n="55" d="100"/>
        </p:scale>
        <p:origin x="-1044"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Relationships xmlns="http://schemas.openxmlformats.org/package/2006/relationships"><Relationship Id="rId8" Type="http://schemas.openxmlformats.org/officeDocument/2006/relationships/notesMaster" Target="notesMasters/notesMaster1.xml"/><Relationship Id="rId12" Type="http://schemas.openxmlformats.org/officeDocument/2006/relationships/tableStyles" Target="tableStyles.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s>

</file>

<file path=ppt/notesMasters/_rels/notesMaster1.xml.rel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a:effectLst/>
        </p:spPr>
      </p:sp>
      <p:sp>
        <p:nvSpPr>
          <p:cNvPr id="2050" name="Rectangle 2"/>
          <p:cNvSpPr txBox="1">
            <a:spLocks noGrp="1" noChangeArrowheads="1"/>
          </p:cNvSpPr>
          <p:nvPr>
            <p:ph type="body" idx="1"/>
          </p:nvPr>
        </p:nvSpPr>
        <p:spPr bwMode="auto">
          <a:xfrm>
            <a:off x="1185863" y="4787900"/>
            <a:ext cx="5407025" cy="38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Relationships xmlns="http://schemas.openxmlformats.org/package/2006/relationships"><Relationship Id="rId1"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Relationships xmlns="http://schemas.openxmlformats.org/package/2006/relationships"><Relationship Id="rId1" Type="http://schemas.openxmlformats.org/officeDocument/2006/relationships/notesMaster" Target="../notesMasters/notesMaster1.xml"/><Relationship Id="rId4" Type="http://schemas.openxmlformats.org/officeDocument/2006/relationships/slide" Target="../slides/slide3.xml"/></Relationships>

</file>

<file path=ppt/notesSlides/_rels/notesSlide4.xml.rels><Relationships xmlns="http://schemas.openxmlformats.org/package/2006/relationships"><Relationship Id="rId1" Type="http://schemas.openxmlformats.org/officeDocument/2006/relationships/notesMaster" Target="../notesMasters/notesMaster1.xml"/><Relationship Id="rId5" Type="http://schemas.openxmlformats.org/officeDocument/2006/relationships/slide" Target="../slides/slide4.xml"/></Relationships>

</file>

<file path=ppt/notesSlides/_rels/notesSlide5.xml.rels><Relationships xmlns="http://schemas.openxmlformats.org/package/2006/relationships"><Relationship Id="rId1" Type="http://schemas.openxmlformats.org/officeDocument/2006/relationships/notesMaster" Target="../notesMasters/notesMaster1.xml"/><Relationship Id="rId6" Type="http://schemas.openxmlformats.org/officeDocument/2006/relationships/slide" Target="../slides/slide5.xml"/></Relationships>

</file>

<file path=ppt/notesSlides/_rels/notesSlide6.xml.rels><Relationships xmlns="http://schemas.openxmlformats.org/package/2006/relationships"><Relationship Id="rId1" Type="http://schemas.openxmlformats.org/officeDocument/2006/relationships/notesMaster" Target="../notesMasters/notesMaster1.xml"/><Relationship Id="rId7"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1 Purulent Wounds in the Legs. Panel A shows the right leg, and Panel B shows the left leg.</a:t>
            </a:r>
            <a:endParaRPr lang="en-GB" dirty="0">
              <a:latin typeface="Arial" charset="0"/>
              <a:ea typeface="Gothic" charset="0"/>
              <a:cs typeface="Gothic" charset="0"/>
            </a:endParaRPr>
          </a:p>
        </p:txBody>
      </p:sp>
    </p:spTree>
  </p:cSld>
  <p:clrMapOvr>
    <a:masterClrMapping/>
  </p:clrMapOvr>
</p:notes>
</file>

<file path=ppt/notesSlides/notesSlide4.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2 Coronal View of Computed Tomography (CT) of the Chest, Abdomen, and Pelvis with Intravenous Contrast. The scan revealed bilateral axillary lymphadenopathy (arrows). Splenomegaly (asterisk) was also noted but is better visualized on other sections.</a:t>
            </a:r>
            <a:endParaRPr lang="en-GB" dirty="0">
              <a:latin typeface="Arial" charset="0"/>
              <a:ea typeface="Gothic" charset="0"/>
              <a:cs typeface="Gothic" charset="0"/>
            </a:endParaRPr>
          </a:p>
        </p:txBody>
      </p:sp>
    </p:spTree>
  </p:cSld>
  <p:clrMapOvr>
    <a:masterClrMapping/>
  </p:clrMapOvr>
</p:notes>
</file>

<file path=ppt/notesSlides/notesSlide5.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3 Coronal View of Positron-Emission Tomography–CT. The scan revealed </a:t>
            </a:r>
            <a:r>
              <a:rPr lang="en-GB" smtClean="0" baseline="30000">
                <a:latin typeface="Arial" charset="0"/>
                <a:ea typeface="Gothic" charset="0"/>
                <a:cs typeface="Gothic" charset="0"/>
              </a:rPr>
              <a:t>18</a:t>
            </a:r>
            <a:r>
              <a:rPr lang="en-GB" smtClean="0">
                <a:latin typeface="Arial" charset="0"/>
                <a:ea typeface="Gothic" charset="0"/>
                <a:cs typeface="Gothic" charset="0"/>
              </a:rPr>
              <a:t>F-fluorodeoxyglucose (FDG)–avid bilateral axillary lymphadenopathy (white arrows). An enlarged spleen with increased FDG intensity was partially visualized (red arrow).</a:t>
            </a:r>
            <a:endParaRPr lang="en-GB" dirty="0">
              <a:latin typeface="Arial" charset="0"/>
              <a:ea typeface="Gothic" charset="0"/>
              <a:cs typeface="Gothic" charset="0"/>
            </a:endParaRPr>
          </a:p>
        </p:txBody>
      </p:sp>
    </p:spTree>
  </p:cSld>
  <p:clrMapOvr>
    <a:masterClrMapping/>
  </p:clrMapOvr>
</p:notes>
</file>

<file path=ppt/notesSlides/notesSlide6.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4 Viral and Immune Dynamics of Human Immunodeficiency Virus (HIV) Infection. The time to reactivity for each diagnostic test is shown below the graph. Adapted from Saag.</a:t>
            </a:r>
            <a:r>
              <a:rPr lang="en-GB" smtClean="0" baseline="30000">
                <a:latin typeface="Arial" charset="0"/>
                <a:ea typeface="Gothic" charset="0"/>
                <a:cs typeface="Gothic" charset="0"/>
              </a:rPr>
              <a:t>4</a:t>
            </a:r>
            <a:endParaRPr lang="en-GB" dirty="0">
              <a:latin typeface="Arial" charset="0"/>
              <a:ea typeface="Gothic" charset="0"/>
              <a:cs typeface="Gothic" charset="0"/>
            </a:endParaRPr>
          </a:p>
        </p:txBody>
      </p:sp>
    </p:spTree>
  </p:cSld>
  <p:clrMapOvr>
    <a:masterClrMapping/>
  </p:clrMapOvr>
</p:notes>
</file>

<file path=ppt/slideLayouts/_rels/slideLayout1.xml.rels><Relationships xmlns="http://schemas.openxmlformats.org/package/2006/relationships"><Relationship Id="rId1" Type="http://schemas.openxmlformats.org/officeDocument/2006/relationships/slideMaster" Target="../slideMasters/slideMaster1.xml"/></Relationships>
</file>

<file path=ppt/slideLayouts/_rels/slideLayout10.xml.rels><Relationships xmlns="http://schemas.openxmlformats.org/package/2006/relationships"><Relationship Id="rId1" Type="http://schemas.openxmlformats.org/officeDocument/2006/relationships/slideMaster" Target="../slideMasters/slideMaster1.xml"/></Relationships>
</file>

<file path=ppt/slideLayouts/_rels/slideLayout11.xml.rels><Relationships xmlns="http://schemas.openxmlformats.org/package/2006/relationships"><Relationship Id="rId1" Type="http://schemas.openxmlformats.org/officeDocument/2006/relationships/slideMaster" Target="../slideMasters/slideMaster1.xml"/></Relationships>
</file>

<file path=ppt/slideLayouts/_rels/slideLayout2.xml.rels><Relationships xmlns="http://schemas.openxmlformats.org/package/2006/relationships"><Relationship Id="rId1" Type="http://schemas.openxmlformats.org/officeDocument/2006/relationships/slideMaster" Target="../slideMasters/slideMaster1.xml"/></Relationships>
</file>

<file path=ppt/slideLayouts/_rels/slideLayout3.xml.rels><Relationships xmlns="http://schemas.openxmlformats.org/package/2006/relationships"><Relationship Id="rId1" Type="http://schemas.openxmlformats.org/officeDocument/2006/relationships/slideMaster" Target="../slideMasters/slideMaster1.xml"/></Relationships>
</file>

<file path=ppt/slideLayouts/_rels/slideLayout4.xml.rels><Relationships xmlns="http://schemas.openxmlformats.org/package/2006/relationships"><Relationship Id="rId1" Type="http://schemas.openxmlformats.org/officeDocument/2006/relationships/slideMaster" Target="../slideMasters/slideMaster1.xml"/></Relationships>
</file>

<file path=ppt/slideLayouts/_rels/slideLayout5.xml.rels><Relationships xmlns="http://schemas.openxmlformats.org/package/2006/relationships"><Relationship Id="rId1" Type="http://schemas.openxmlformats.org/officeDocument/2006/relationships/slideMaster" Target="../slideMasters/slideMaster1.xml"/></Relationships>
</file>

<file path=ppt/slideLayouts/_rels/slideLayout6.xml.rels><Relationships xmlns="http://schemas.openxmlformats.org/package/2006/relationships"><Relationship Id="rId1" Type="http://schemas.openxmlformats.org/officeDocument/2006/relationships/slideMaster" Target="../slideMasters/slideMaster1.xml"/></Relationships>
</file>

<file path=ppt/slideLayouts/_rels/slideLayout7.xml.rels><Relationships xmlns="http://schemas.openxmlformats.org/package/2006/relationships"><Relationship Id="rId1" Type="http://schemas.openxmlformats.org/officeDocument/2006/relationships/slideMaster" Target="../slideMasters/slideMaster1.xml"/></Relationships>
</file>

<file path=ppt/slideLayouts/_rels/slideLayout8.xml.rels><Relationships xmlns="http://schemas.openxmlformats.org/package/2006/relationships"><Relationship Id="rId1" Type="http://schemas.openxmlformats.org/officeDocument/2006/relationships/slideMaster" Target="../slideMasters/slideMaster1.xml"/></Relationships>
</file>

<file path=ppt/slideLayouts/_rels/slideLayout9.xml.rel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9775" y="627063"/>
            <a:ext cx="8605838"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739775" y="2101850"/>
            <a:ext cx="8605838" cy="47609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2800" b="1">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9pPr>
    </p:titleStyle>
    <p:bodyStyle>
      <a:lvl1pPr marL="431800" indent="-323850" algn="l" defTabSz="457200" rtl="0" fontAlgn="base" hangingPunct="0">
        <a:lnSpc>
          <a:spcPct val="97000"/>
        </a:lnSpc>
        <a:spcBef>
          <a:spcPct val="0"/>
        </a:spcBef>
        <a:spcAft>
          <a:spcPts val="888"/>
        </a:spcAft>
        <a:buClr>
          <a:srgbClr val="FFFFFF"/>
        </a:buClr>
        <a:buSzPct val="100000"/>
        <a:buFont typeface="Arial" charset="0"/>
        <a:buChar char="•"/>
        <a:defRPr sz="20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600">
          <a:solidFill>
            <a:srgbClr val="FFFFFF"/>
          </a:solidFill>
          <a:latin typeface="+mn-lt"/>
          <a:ea typeface="+mn-ea"/>
          <a:cs typeface="+mn-cs"/>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ea typeface="+mn-ea"/>
          <a:cs typeface="+mn-cs"/>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ea typeface="+mn-ea"/>
          <a:cs typeface="+mn-cs"/>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Relationships xmlns="http://schemas.openxmlformats.org/package/2006/relationships"><Relationship Id="rId3"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notesSlide" Target="../notesSlides/notesSlide2.xml"/></Relationships>

</file>

<file path=ppt/slides/_rels/slide3.xml.rels><Relationships xmlns="http://schemas.openxmlformats.org/package/2006/relationships"><Relationship Id="rId3"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tiff"/><Relationship Id="rId7" Type="http://schemas.openxmlformats.org/officeDocument/2006/relationships/notesSlide" Target="../notesSlides/notesSlide3.xml"/></Relationships>

</file>

<file path=ppt/slides/_rels/slide4.xml.rels><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tiff"/><Relationship Id="rId8" Type="http://schemas.openxmlformats.org/officeDocument/2006/relationships/notesSlide" Target="../notesSlides/notesSlide4.xml"/></Relationships>

</file>

<file path=ppt/slides/_rels/slide5.xml.rels><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tiff"/><Relationship Id="rId9" Type="http://schemas.openxmlformats.org/officeDocument/2006/relationships/notesSlide" Target="../notesSlides/notesSlide5.xml"/></Relationships>

</file>

<file path=ppt/slides/_rels/slide6.xml.rels><Relationships xmlns="http://schemas.openxmlformats.org/package/2006/relationships"><Relationship Id="rId3"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tiff"/><Relationship Id="rId10" Type="http://schemas.openxmlformats.org/officeDocument/2006/relationships/notesSlide" Target="../notesSlides/notesSlide6.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39775" y="631825"/>
            <a:ext cx="8604250" cy="1262063"/>
          </a:xfrm>
          <a:prstGeom prst="rect">
            <a:avLst/>
          </a:prstGeom>
          <a:noFill/>
          <a:ln w="9525">
            <a:noFill/>
            <a:miter lim="800000"/>
            <a:headEnd/>
            <a:tailEnd/>
          </a:ln>
        </p:spPr>
        <p:txBody>
          <a:bodyPr lIns="0" tIns="0" rIns="0" bIns="0"/>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dirty="0" smtClean="0">
                <a:solidFill>
                  <a:srgbClr val="FF0000"/>
                </a:solidFill>
                <a:latin typeface="Arial" charset="0"/>
              </a:rPr>
              <a:t>Clinical Problem-Solving</a:t>
            </a:r>
            <a:r>
              <a:rPr lang="en-GB" sz="2800" b="1" dirty="0" smtClean="0">
                <a:solidFill>
                  <a:srgbClr val="FFFFFF"/>
                </a:solidFill>
                <a:latin typeface="Arial" charset="0"/>
              </a:rPr>
              <a:t> </a:t>
            </a:r>
            <a:br>
              <a:rPr lang="en-GB" sz="2800" b="1" dirty="0">
                <a:solidFill>
                  <a:srgbClr val="FFFFFF"/>
                </a:solidFill>
                <a:latin typeface="Arial" charset="0"/>
              </a:rPr>
            </a:br>
            <a:r>
              <a:rPr lang="en-GB" sz="2800" b="1" dirty="0" smtClean="0">
                <a:solidFill>
                  <a:srgbClr val="FFFFFF"/>
                </a:solidFill>
                <a:latin typeface="Arial" charset="0"/>
              </a:rPr>
              <a:t>A Matter of Time</a:t>
            </a:r>
            <a:endParaRPr lang="en-GB" sz="2800" b="1" dirty="0">
              <a:solidFill>
                <a:srgbClr val="FFFFFF"/>
              </a:solidFill>
              <a:latin typeface="Arial" charset="0"/>
            </a:endParaRPr>
          </a:p>
        </p:txBody>
      </p:sp>
      <p:sp>
        <p:nvSpPr>
          <p:cNvPr id="3074" name="Text Box 2"/>
          <p:cNvSpPr txBox="1">
            <a:spLocks noChangeArrowheads="1"/>
          </p:cNvSpPr>
          <p:nvPr/>
        </p:nvSpPr>
        <p:spPr bwMode="auto">
          <a:xfrm>
            <a:off x="739775" y="2259013"/>
            <a:ext cx="8604250" cy="3021012"/>
          </a:xfrm>
          <a:prstGeom prst="rect">
            <a:avLst/>
          </a:prstGeom>
          <a:noFill/>
          <a:ln w="9525">
            <a:noFill/>
            <a:miter lim="800000"/>
            <a:headEnd/>
            <a:tailEnd/>
          </a:ln>
        </p:spPr>
        <p:txBody>
          <a:bodyPr lIns="0" tIns="0" rIns="0" bIns="0"/>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err="1" smtClean="0">
                <a:solidFill>
                  <a:srgbClr val="FFFFFF"/>
                </a:solidFill>
                <a:latin typeface="Arial" charset="0"/>
              </a:rPr>
              <a:t>Grant A. Wilson, M.D., Colin H. McLeish, M.D., Allan C. Gelber, M.D., Natasha M. Chida, M.D., M.S.P.H., and Michael R. Rose, M.D., M.P.H.</a:t>
            </a:r>
            <a:endParaRPr lang="en-GB" sz="1800" dirty="0">
              <a:solidFill>
                <a:srgbClr val="FFFFFF"/>
              </a:solidFill>
              <a:latin typeface="Arial" charset="0"/>
            </a:endParaRPr>
          </a:p>
        </p:txBody>
      </p:sp>
      <p:sp>
        <p:nvSpPr>
          <p:cNvPr id="3075" name="Text Box 3"/>
          <p:cNvSpPr txBox="1">
            <a:spLocks noChangeArrowheads="1"/>
          </p:cNvSpPr>
          <p:nvPr/>
        </p:nvSpPr>
        <p:spPr bwMode="auto">
          <a:xfrm>
            <a:off x="738188" y="5641975"/>
            <a:ext cx="8604250" cy="268663"/>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smtClean="0">
                <a:solidFill>
                  <a:srgbClr val="FFFFFF"/>
                </a:solidFill>
                <a:latin typeface="Arial" charset="0"/>
              </a:rPr>
              <a:t>N Engl J Med</a:t>
            </a:r>
            <a:endParaRPr lang="en-GB" sz="1800" dirty="0">
              <a:solidFill>
                <a:srgbClr val="FFFFFF"/>
              </a:solidFill>
              <a:latin typeface="Arial" charset="0"/>
            </a:endParaRPr>
          </a:p>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smtClean="0">
                <a:solidFill>
                  <a:srgbClr val="FFFFFF"/>
                </a:solidFill>
                <a:latin typeface="Arial" charset="0"/>
              </a:rPr>
              <a:t>Volume 394(6):589-595</a:t>
            </a:r>
            <a:endParaRPr lang="en-GB" sz="1800" dirty="0">
              <a:solidFill>
                <a:srgbClr val="FFFFFF"/>
              </a:solidFill>
              <a:latin typeface="Arial" charset="0"/>
            </a:endParaRPr>
          </a:p>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smtClean="0">
                <a:solidFill>
                  <a:srgbClr val="FFFFFF"/>
                </a:solidFill>
                <a:latin typeface="Arial" charset="0"/>
              </a:rPr>
              <a:t>February 5, 2026</a:t>
            </a:r>
            <a:endParaRPr lang="en-GB" sz="1800" dirty="0">
              <a:solidFill>
                <a:srgbClr val="FFFFFF"/>
              </a:solidFill>
              <a:latin typeface="Arial" charset="0"/>
            </a:endParaRPr>
          </a:p>
        </p:txBody>
      </p:sp>
      <p:pic>
        <p:nvPicPr>
          <p:cNvPr id="3076" name="Picture 4"/>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Tree>
  </p:cSld>
  <p:clrMapOvr>
    <a:masterClrMapping/>
  </p:clrMapOvr>
  <p:transition spd="med"/>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739775" y="787983"/>
            <a:ext cx="8604250" cy="417935"/>
          </a:xfrm>
          <a:prstGeom prst="rect">
            <a:avLst/>
          </a:prstGeom>
          <a:noFill/>
          <a:ln w="9525">
            <a:noFill/>
            <a:miter lim="800000"/>
            <a:headEnd/>
            <a:tailEnd/>
          </a:ln>
        </p:spPr>
        <p:txBody>
          <a:bodyPr lIns="0" tIns="0" rIns="0" bIns="0" anchor="ctr">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b="1" smtClean="0">
                <a:solidFill>
                  <a:srgbClr val="FFFFFF"/>
                </a:solidFill>
                <a:latin typeface="Arial" charset="0"/>
              </a:rPr>
              <a:t>Summary</a:t>
            </a:r>
            <a:endParaRPr lang="en-GB" sz="2800" b="1" dirty="0">
              <a:solidFill>
                <a:srgbClr val="FFFFFF"/>
              </a:solidFill>
              <a:latin typeface="Arial" charset="0"/>
            </a:endParaRPr>
          </a:p>
        </p:txBody>
      </p:sp>
      <p:sp>
        <p:nvSpPr>
          <p:cNvPr id="4098" name="Rectangle 2"/>
          <p:cNvSpPr>
            <a:spLocks noGrp="1" noChangeArrowheads="1"/>
          </p:cNvSpPr>
          <p:nvPr>
            <p:ph type="body"/>
          </p:nvPr>
        </p:nvSpPr>
        <p:spPr>
          <a:xfrm>
            <a:off x="739775" y="1549400"/>
            <a:ext cx="8607425" cy="5241925"/>
          </a:xfrm>
          <a:ln/>
        </p:spPr>
        <p:txBody>
          <a:bodyPr anchor="t"/>
          <a:lstStyle/>
          <a:p>
            <a:pPr marL="431800" indent="-323850" algn="l">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b="0" dirty="0" smtClean="0">
                <a:latin typeface="Arial" charset="0"/>
              </a:rPr>
              <a:t>A 29-year-old woman with active opioid, alcohol, benzodiazepine, tobacco, and cocaine use disorders and recent intravenous drug use presented with acute onset of chills and increased pain and drainage of chronic wounds in both legs.</a:t>
            </a:r>
            <a:endParaRPr lang="en-GB" sz="2000" b="0" dirty="0">
              <a:latin typeface="Arial" charset="0"/>
            </a:endParaRPr>
          </a:p>
        </p:txBody>
      </p:sp>
      <p:pic>
        <p:nvPicPr>
          <p:cNvPr id="4099" name="Picture 3"/>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Tree>
  </p:cSld>
  <p:clrMapOvr>
    <a:masterClrMapping/>
  </p:clrMapOvr>
  <p:transition spd="med"/>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smtClean="0">
                <a:solidFill>
                  <a:srgbClr val="FFFFFF"/>
                </a:solidFill>
                <a:latin typeface="Arial" charset="0"/>
              </a:rPr>
              <a:t>Purulent Wounds in the Legs.</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902739" y="6583363"/>
            <a:ext cx="8252923"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Wilson GA et al. N Engl J Med2026;394:589-595</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902739" y="1028700"/>
            <a:ext cx="8252923" cy="5486400"/>
          </a:xfrm>
          <a:prstGeom prst="rect">
            <a:avLst/>
          </a:prstGeom>
        </p:spPr>
      </p:pic>
    </p:spTree>
  </p:cSld>
  <p:clrMapOvr>
    <a:masterClrMapping/>
  </p:clrMapOvr>
  <p:transition spd="med"/>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smtClean="0">
                <a:solidFill>
                  <a:srgbClr val="FFFFFF"/>
                </a:solidFill>
                <a:latin typeface="Arial" charset="0"/>
              </a:rPr>
              <a:t>Coronal View of Computed Tomography (CT) of the Chest, Abdomen, and Pelvis with Intravenous Contrast.</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3400523" y="6583363"/>
            <a:ext cx="3257354"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Wilson GA et al. N Engl J Med2026;394:589-595</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3400523" y="1028700"/>
            <a:ext cx="3257354" cy="5486400"/>
          </a:xfrm>
          <a:prstGeom prst="rect">
            <a:avLst/>
          </a:prstGeom>
        </p:spPr>
      </p:pic>
    </p:spTree>
  </p:cSld>
  <p:clrMapOvr>
    <a:masterClrMapping/>
  </p:clrMapOvr>
  <p:transition spd="med"/>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smtClean="0">
                <a:solidFill>
                  <a:srgbClr val="FFFFFF"/>
                </a:solidFill>
                <a:latin typeface="Arial" charset="0"/>
              </a:rPr>
              <a:t>Coronal View of Positron-Emission Tomography–CT.</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3505549" y="6583363"/>
            <a:ext cx="3047303"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Wilson GA et al. N Engl J Med2026;394:589-595</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3505549" y="1028700"/>
            <a:ext cx="3047303" cy="5486400"/>
          </a:xfrm>
          <a:prstGeom prst="rect">
            <a:avLst/>
          </a:prstGeom>
        </p:spPr>
      </p:pic>
    </p:spTree>
  </p:cSld>
  <p:clrMapOvr>
    <a:masterClrMapping/>
  </p:clrMapOvr>
  <p:transition spd="med"/>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smtClean="0">
                <a:solidFill>
                  <a:srgbClr val="FFFFFF"/>
                </a:solidFill>
                <a:latin typeface="Arial" charset="0"/>
              </a:rPr>
              <a:t>Viral and Immune Dynamics of Human Immunodeficiency Virus (HIV) Infection.</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2560320" y="6583363"/>
            <a:ext cx="4937760"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Wilson GA et al. N Engl J Med2026;394:589-595</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560320" y="1028700"/>
            <a:ext cx="4937760" cy="548640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TotalTime>
  <Words>7</Words>
  <Application>Microsoft Office PowerPoint</Application>
  <PresentationFormat>Custom</PresentationFormat>
  <Paragraphs>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Starbird</dc:creator>
  <cp:lastModifiedBy>bstarbird</cp:lastModifiedBy>
  <cp:revision>15</cp:revision>
  <dcterms:modified xsi:type="dcterms:W3CDTF">2010-05-03T14:18:33Z</dcterms:modified>
</cp:coreProperties>
</file>