
<file path=[Content_Types].xml><?xml version="1.0" encoding="utf-8"?>
<Types xmlns="http://schemas.openxmlformats.org/package/2006/content-types">
  <Default Extension="png" ContentType="image/png"/>
  <Default Extension="tiff" ContentType="image/tiff"/>
  <Default Extension="rels" ContentType="application/vnd.openxmlformats-package.relationships+xml"/>
  <Default Extension="xml" ContentType="application/xml"/>
  <Override PartName="/ppt/theme/theme2.xml" ContentType="application/vnd.openxmlformats-officedocument.theme+xml"/>
  <Override PartName="/ppt/theme/theme1.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Types>
</file>

<file path=_rels/.rels><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p="http://schemas.openxmlformats.org/presentationml/2006/main" xmlns:a="http://schemas.openxmlformats.org/drawingml/2006/main" xmlns:r="http://schemas.openxmlformats.org/officeDocument/2006/relationships" strictFirstAndLastChars="0" saveSubsetFonts="1">
  <p:sldMasterIdLst>
    <p:sldMasterId id="2147483648" r:id="rId1"/>
  </p:sldMasterIdLst>
  <p:notesMasterIdLst>
    <p:notesMasterId r:id="rId6"/>
  </p:notesMasterIdLst>
  <p:sldIdLst>
    <p:sldId id="260" r:id="rId2"/>
    <p:sldId id="261" r:id="rId3"/>
    <p:sldId id="262" r:id="rId4"/>
    <p:sldId id="258" r:id="rId5"/>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pitchFamily="16"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6"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6"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6"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6" charset="0"/>
        <a:ea typeface="+mn-ea"/>
        <a:cs typeface="+mn-cs"/>
      </a:defRPr>
    </a:lvl5pPr>
    <a:lvl6pPr marL="2286000" algn="l" defTabSz="914400" rtl="0" eaLnBrk="1" latinLnBrk="0" hangingPunct="1">
      <a:defRPr sz="2400" kern="1200">
        <a:solidFill>
          <a:schemeClr val="tx1"/>
        </a:solidFill>
        <a:latin typeface="Times New Roman" pitchFamily="16" charset="0"/>
        <a:ea typeface="+mn-ea"/>
        <a:cs typeface="+mn-cs"/>
      </a:defRPr>
    </a:lvl6pPr>
    <a:lvl7pPr marL="2743200" algn="l" defTabSz="914400" rtl="0" eaLnBrk="1" latinLnBrk="0" hangingPunct="1">
      <a:defRPr sz="2400" kern="1200">
        <a:solidFill>
          <a:schemeClr val="tx1"/>
        </a:solidFill>
        <a:latin typeface="Times New Roman" pitchFamily="16" charset="0"/>
        <a:ea typeface="+mn-ea"/>
        <a:cs typeface="+mn-cs"/>
      </a:defRPr>
    </a:lvl7pPr>
    <a:lvl8pPr marL="3200400" algn="l" defTabSz="914400" rtl="0" eaLnBrk="1" latinLnBrk="0" hangingPunct="1">
      <a:defRPr sz="2400" kern="1200">
        <a:solidFill>
          <a:schemeClr val="tx1"/>
        </a:solidFill>
        <a:latin typeface="Times New Roman" pitchFamily="16" charset="0"/>
        <a:ea typeface="+mn-ea"/>
        <a:cs typeface="+mn-cs"/>
      </a:defRPr>
    </a:lvl8pPr>
    <a:lvl9pPr marL="3657600" algn="l" defTabSz="914400" rtl="0" eaLnBrk="1" latinLnBrk="0" hangingPunct="1">
      <a:defRPr sz="2400" kern="1200">
        <a:solidFill>
          <a:schemeClr val="tx1"/>
        </a:solidFill>
        <a:latin typeface="Times New Roman" pitchFamily="1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32" autoAdjust="0"/>
  </p:normalViewPr>
  <p:slideViewPr>
    <p:cSldViewPr>
      <p:cViewPr varScale="1">
        <p:scale>
          <a:sx n="55" d="100"/>
          <a:sy n="55" d="100"/>
        </p:scale>
        <p:origin x="-1044" y="-7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Relationships xmlns="http://schemas.openxmlformats.org/package/2006/relationships"><Relationship Id="rId6" Type="http://schemas.openxmlformats.org/officeDocument/2006/relationships/notesMaster" Target="notesMasters/notesMaster1.xml"/><Relationship Id="rId10" Type="http://schemas.openxmlformats.org/officeDocument/2006/relationships/tableStyles" Target="tableStyles.xml"/><Relationship Id="rId1" Type="http://schemas.openxmlformats.org/officeDocument/2006/relationships/slideMaster" Target="slideMasters/slideMaster1.xml"/><Relationship Id="rId9" Type="http://schemas.openxmlformats.org/officeDocument/2006/relationships/theme" Target="theme/theme1.xml"/><Relationship Id="rId8" Type="http://schemas.openxmlformats.org/officeDocument/2006/relationships/viewProps" Target="viewProps.xml"/><Relationship Id="rId7" Type="http://schemas.openxmlformats.org/officeDocument/2006/relationships/presProps" Target="presProps.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s>

</file>

<file path=ppt/notesMasters/_rels/notesMaster1.xml.rel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p:spPr>
      </p:sp>
      <p:sp>
        <p:nvSpPr>
          <p:cNvPr id="2050" name="Rectangle 2"/>
          <p:cNvSpPr txBox="1">
            <a:spLocks noGrp="1" noChangeArrowheads="1"/>
          </p:cNvSpPr>
          <p:nvPr>
            <p:ph type="body" idx="1"/>
          </p:nvPr>
        </p:nvSpPr>
        <p:spPr bwMode="auto">
          <a:xfrm>
            <a:off x="1185863" y="4787900"/>
            <a:ext cx="5407025" cy="38258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Relationships xmlns="http://schemas.openxmlformats.org/package/2006/relationships"><Relationship Id="rId1" Type="http://schemas.openxmlformats.org/officeDocument/2006/relationships/notesMaster" Target="../notesMasters/notesMaster1.xml"/><Relationship Id="rId3" Type="http://schemas.openxmlformats.org/officeDocument/2006/relationships/slide" Target="../slides/slide2.xml"/></Relationships>

</file>

<file path=ppt/notesSlides/_rels/notesSlide3.xml.rels><Relationships xmlns="http://schemas.openxmlformats.org/package/2006/relationships"><Relationship Id="rId1" Type="http://schemas.openxmlformats.org/officeDocument/2006/relationships/notesMaster" Target="../notesMasters/notesMaster1.xml"/><Relationship Id="rId4" Type="http://schemas.openxmlformats.org/officeDocument/2006/relationships/slide" Target="../slides/slide3.xml"/></Relationships>

</file>

<file path=ppt/notesSlides/_rels/notesSlide4.xml.rels><Relationships xmlns="http://schemas.openxmlformats.org/package/2006/relationships"><Relationship Id="rId1" Type="http://schemas.openxmlformats.org/officeDocument/2006/relationships/notesMaster" Target="../notesMasters/notesMaster1.xml"/><Relationship Id="rId5"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5"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p:spPr>
      </p:sp>
      <p:sp>
        <p:nvSpPr>
          <p:cNvPr id="11266" name="Rectangle 2"/>
          <p:cNvSpPr txBox="1">
            <a:spLocks noGrp="1" noChangeArrowheads="1"/>
          </p:cNvSpPr>
          <p:nvPr>
            <p:ph type="body" idx="1"/>
          </p:nvPr>
        </p:nvSpPr>
        <p:spPr bwMode="auto">
          <a:xfrm>
            <a:off x="1185863" y="4787900"/>
            <a:ext cx="5407025" cy="3827463"/>
          </a:xfrm>
          <a:prstGeom prst="rect">
            <a:avLst/>
          </a:prstGeom>
          <a:noFill/>
          <a:ln>
            <a:miter lim="800000"/>
            <a:headEnd/>
            <a:tailEnd/>
          </a:ln>
        </p:spPr>
        <p:txBody>
          <a:bodyPr wrap="none" anchor="ct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8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p:spPr>
      </p:sp>
      <p:sp>
        <p:nvSpPr>
          <p:cNvPr id="12290" name="Rectangle 2"/>
          <p:cNvSpPr txBox="1">
            <a:spLocks noGrp="1" noChangeArrowheads="1"/>
          </p:cNvSpPr>
          <p:nvPr>
            <p:ph type="body" idx="1"/>
          </p:nvPr>
        </p:nvSpPr>
        <p:spPr bwMode="auto">
          <a:xfrm>
            <a:off x="1185863" y="4787900"/>
            <a:ext cx="5407025" cy="3827463"/>
          </a:xfrm>
          <a:prstGeom prst="rect">
            <a:avLst/>
          </a:prstGeom>
          <a:noFill/>
          <a:ln>
            <a:miter lim="800000"/>
            <a:headEnd/>
            <a:tailEnd/>
          </a:ln>
        </p:spPr>
        <p:txBody>
          <a:bodyPr wrap="none" anchor="ctr"/>
          <a:lstStyle/>
          <a:p>
            <a:endParaRPr lang="en-US" dirty="0"/>
          </a:p>
        </p:txBody>
      </p:sp>
    </p:spTree>
  </p:cSld>
  <p:clrMapOvr>
    <a:masterClrMapping/>
  </p:clrMapOvr>
</p:notes>
</file>

<file path=ppt/notesSlides/notesSlide3.xml><?xml version="1.0" encoding="utf-8"?>
<p:notes xmlns:p="http://schemas.openxmlformats.org/presentationml/2006/main" xmlns:a="http://schemas.openxmlformats.org/drawing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13313"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p:spPr>
      </p:sp>
      <p:sp>
        <p:nvSpPr>
          <p:cNvPr id="13314" name="Text Box 2"/>
          <p:cNvSpPr txBox="1">
            <a:spLocks noGrp="1" noChangeArrowheads="1"/>
          </p:cNvSpPr>
          <p:nvPr>
            <p:ph type="body" idx="1"/>
          </p:nvPr>
        </p:nvSpPr>
        <p:spPr bwMode="auto">
          <a:xfrm>
            <a:off x="1185863" y="4787900"/>
            <a:ext cx="5407025" cy="3827463"/>
          </a:xfrm>
          <a:prstGeom prst="rect">
            <a:avLst/>
          </a:prstGeom>
          <a:noFill/>
          <a:ln>
            <a:miter lim="800000"/>
            <a:headEnd/>
            <a:tailEnd/>
          </a:ln>
        </p:spPr>
        <p:txBody>
          <a:bodyPr lIns="0" tIns="0" rIns="0" bIns="0">
            <a:spAutoFit/>
          </a:bodyPr>
          <a:lstStyle/>
          <a:p>
            <a:pPr marL="215900" indent="-215900" eaLnBrk="1">
              <a:lnSpc>
                <a:spcPct val="97000"/>
              </a:lnSpc>
              <a:spcBef>
                <a:spcPct val="0"/>
              </a:spcBef>
              <a:buSzPct val="45000"/>
              <a:buFont typeface="StarSymbol" charset="0"/>
              <a:buNone/>
              <a:tabLst>
                <a:tab pos="723900" algn="l"/>
                <a:tab pos="1447800" algn="l"/>
                <a:tab pos="2171700" algn="l"/>
                <a:tab pos="2895600" algn="l"/>
                <a:tab pos="3619500" algn="l"/>
                <a:tab pos="4343400" algn="l"/>
                <a:tab pos="5067300" algn="l"/>
              </a:tabLst>
            </a:pPr>
            <a:r>
              <a:rPr lang="en-GB" smtClean="0">
                <a:latin typeface="Arial" charset="0"/>
                <a:ea typeface="Gothic" charset="0"/>
                <a:cs typeface="Gothic" charset="0"/>
              </a:rPr>
              <a:t>Figure 1 Extrahepatic Ammonia Handling and the Urea Cycle. As shown in Panel A, ammonia (NH</a:t>
            </a:r>
            <a:r>
              <a:rPr lang="en-GB" smtClean="0" baseline="-25000">
                <a:latin typeface="Arial" charset="0"/>
                <a:ea typeface="Gothic" charset="0"/>
                <a:cs typeface="Gothic" charset="0"/>
              </a:rPr>
              <a:t>3</a:t>
            </a:r>
            <a:r>
              <a:rPr lang="en-GB" smtClean="0">
                <a:latin typeface="Arial" charset="0"/>
                <a:ea typeface="Gothic" charset="0"/>
                <a:cs typeface="Gothic" charset="0"/>
              </a:rPr>
              <a:t>) is produced during protein catabolism and in the intestines. In peripheral tissues, ammonia is incorporated with glutamate into glutamine by glutamine synthetase. In the small intestine, glutaminase releases ammonia and glutamate from glutamine. Ammonia enters the liver through the portal circulation, where periportal hepatocytes convert ammonia into urea through the urea cycle. Residual ammonia is taken up by perivenous hepatocytes and incorporated into glutamine again. As shown in Panel B, the urea cycle consists of five catalytic enzymes and one cofactor-producing enzyme. It incorporates two nitrogen atoms (one from ammonia and one from aspartate) into a single urea molecule. Deficiency of ornithine transcarbamylase (OTC), the second enzyme of the cycle, is the most common urea-cycle disorder. OTC deficiency results in accumulation of carbamoyl phosphate and overflow into the cytosol, where carbamoyl phosphate synthetase 2 (CPS2) converts it into orotic acid, which is detectable in the urine. ASL denotes argininosuccinate lyase, ASS argininosuccinate synthase, CoA coenzyme A, CPS1 carbamoyl phosphate synthetase 1, HCO</a:t>
            </a:r>
            <a:r>
              <a:rPr lang="en-GB" smtClean="0" baseline="-25000">
                <a:latin typeface="Arial" charset="0"/>
                <a:ea typeface="Gothic" charset="0"/>
                <a:cs typeface="Gothic" charset="0"/>
              </a:rPr>
              <a:t>3</a:t>
            </a:r>
            <a:r>
              <a:rPr lang="en-GB" smtClean="0" baseline="30000">
                <a:latin typeface="Arial" charset="0"/>
                <a:ea typeface="Gothic" charset="0"/>
                <a:cs typeface="Gothic" charset="0"/>
              </a:rPr>
              <a:t>−</a:t>
            </a:r>
            <a:r>
              <a:rPr lang="en-GB" smtClean="0">
                <a:latin typeface="Arial" charset="0"/>
                <a:ea typeface="Gothic" charset="0"/>
                <a:cs typeface="Gothic" charset="0"/>
              </a:rPr>
              <a:t> bicarbonate, NAG </a:t>
            </a:r>
            <a:r>
              <a:rPr lang="en-GB" smtClean="0" i="1">
                <a:latin typeface="Arial" charset="0"/>
                <a:ea typeface="Gothic" charset="0"/>
                <a:cs typeface="Gothic" charset="0"/>
              </a:rPr>
              <a:t>N</a:t>
            </a:r>
            <a:r>
              <a:rPr lang="en-GB" smtClean="0">
                <a:latin typeface="Arial" charset="0"/>
                <a:ea typeface="Gothic" charset="0"/>
                <a:cs typeface="Gothic" charset="0"/>
              </a:rPr>
              <a:t>-acetylglutamate, and NAGS </a:t>
            </a:r>
            <a:r>
              <a:rPr lang="en-GB" smtClean="0" i="1">
                <a:latin typeface="Arial" charset="0"/>
                <a:ea typeface="Gothic" charset="0"/>
                <a:cs typeface="Gothic" charset="0"/>
              </a:rPr>
              <a:t>N</a:t>
            </a:r>
            <a:r>
              <a:rPr lang="en-GB" smtClean="0">
                <a:latin typeface="Arial" charset="0"/>
                <a:ea typeface="Gothic" charset="0"/>
                <a:cs typeface="Gothic" charset="0"/>
              </a:rPr>
              <a:t>-acetylglutamate synthase.</a:t>
            </a:r>
            <a:endParaRPr lang="en-GB" dirty="0">
              <a:latin typeface="Arial" charset="0"/>
              <a:ea typeface="Gothic" charset="0"/>
              <a:cs typeface="Gothic" charset="0"/>
            </a:endParaRPr>
          </a:p>
        </p:txBody>
      </p:sp>
    </p:spTree>
  </p:cSld>
  <p:clrMapOvr>
    <a:masterClrMapping/>
  </p:clrMapOvr>
</p:notes>
</file>

<file path=ppt/notesSlides/notesSlide4.xml><?xml version="1.0" encoding="utf-8"?>
<p:notes xmlns:p="http://schemas.openxmlformats.org/presentationml/2006/main" xmlns:a="http://schemas.openxmlformats.org/drawingml/2006/main" xmlns:r="http://schemas.openxmlformats.org/officeDocument/2006/relationships">
  <p:cSld>
    <p:bg>
      <p:bgPr>
        <a:solidFill>
          <a:srgbClr val="FFFFFF"/>
        </a:solidFill>
        <a:effectLst/>
      </p:bgPr>
    </p:bg>
    <p:spTree>
      <p:nvGrpSpPr>
        <p:cNvPr id="1" name=""/>
        <p:cNvGrpSpPr/>
        <p:nvPr/>
      </p:nvGrpSpPr>
      <p:grpSpPr>
        <a:xfrm>
          <a:off x="0" y="0"/>
          <a:ext cx="0" cy="0"/>
          <a:chOff x="0" y="0"/>
          <a:chExt cx="0" cy="0"/>
        </a:xfrm>
      </p:grpSpPr>
      <p:sp>
        <p:nvSpPr>
          <p:cNvPr id="13313"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p:spPr>
      </p:sp>
      <p:sp>
        <p:nvSpPr>
          <p:cNvPr id="13314" name="Text Box 2"/>
          <p:cNvSpPr txBox="1">
            <a:spLocks noGrp="1" noChangeArrowheads="1"/>
          </p:cNvSpPr>
          <p:nvPr>
            <p:ph type="body" idx="1"/>
          </p:nvPr>
        </p:nvSpPr>
        <p:spPr bwMode="auto">
          <a:xfrm>
            <a:off x="1185863" y="4787900"/>
            <a:ext cx="5407025" cy="3827463"/>
          </a:xfrm>
          <a:prstGeom prst="rect">
            <a:avLst/>
          </a:prstGeom>
          <a:noFill/>
          <a:ln>
            <a:miter lim="800000"/>
            <a:headEnd/>
            <a:tailEnd/>
          </a:ln>
        </p:spPr>
        <p:txBody>
          <a:bodyPr lIns="0" tIns="0" rIns="0" bIns="0">
            <a:spAutoFit/>
          </a:bodyPr>
          <a:lstStyle/>
          <a:p>
            <a:pPr marL="215900" indent="-215900" eaLnBrk="1">
              <a:lnSpc>
                <a:spcPct val="97000"/>
              </a:lnSpc>
              <a:spcBef>
                <a:spcPct val="0"/>
              </a:spcBef>
              <a:buSzPct val="45000"/>
              <a:buFont typeface="StarSymbol" charset="0"/>
              <a:buNone/>
              <a:tabLst>
                <a:tab pos="723900" algn="l"/>
                <a:tab pos="1447800" algn="l"/>
                <a:tab pos="2171700" algn="l"/>
                <a:tab pos="2895600" algn="l"/>
                <a:tab pos="3619500" algn="l"/>
                <a:tab pos="4343400" algn="l"/>
                <a:tab pos="5067300" algn="l"/>
              </a:tabLst>
            </a:pPr>
            <a:r>
              <a:rPr lang="en-GB" smtClean="0">
                <a:latin typeface="Arial" charset="0"/>
                <a:ea typeface="Gothic" charset="0"/>
                <a:cs typeface="Gothic" charset="0"/>
              </a:rPr>
              <a:t>Table 1 Pharmacologic Agents in the Acute Management of Noncirrhotic Hyperammonemia.</a:t>
            </a:r>
            <a:endParaRPr lang="en-GB" dirty="0">
              <a:latin typeface="Arial" charset="0"/>
              <a:ea typeface="Gothic" charset="0"/>
              <a:cs typeface="Gothic" charset="0"/>
            </a:endParaRPr>
          </a:p>
        </p:txBody>
      </p:sp>
    </p:spTree>
  </p:cSld>
  <p:clrMapOvr>
    <a:masterClrMapping/>
  </p:clrMapOvr>
</p:notes>
</file>

<file path=ppt/slideLayouts/_rels/slideLayout1.xml.rels><Relationships xmlns="http://schemas.openxmlformats.org/package/2006/relationships"><Relationship Id="rId1" Type="http://schemas.openxmlformats.org/officeDocument/2006/relationships/slideMaster" Target="../slideMasters/slideMaster1.xml"/></Relationships>
</file>

<file path=ppt/slideLayouts/_rels/slideLayout10.xml.rels><Relationships xmlns="http://schemas.openxmlformats.org/package/2006/relationships"><Relationship Id="rId1" Type="http://schemas.openxmlformats.org/officeDocument/2006/relationships/slideMaster" Target="../slideMasters/slideMaster1.xml"/></Relationships>
</file>

<file path=ppt/slideLayouts/_rels/slideLayout11.xml.rels><Relationships xmlns="http://schemas.openxmlformats.org/package/2006/relationships"><Relationship Id="rId1" Type="http://schemas.openxmlformats.org/officeDocument/2006/relationships/slideMaster" Target="../slideMasters/slideMaster1.xml"/></Relationships>
</file>

<file path=ppt/slideLayouts/_rels/slideLayout2.xml.rels><Relationships xmlns="http://schemas.openxmlformats.org/package/2006/relationships"><Relationship Id="rId1" Type="http://schemas.openxmlformats.org/officeDocument/2006/relationships/slideMaster" Target="../slideMasters/slideMaster1.xml"/></Relationships>
</file>

<file path=ppt/slideLayouts/_rels/slideLayout3.xml.rels><Relationships xmlns="http://schemas.openxmlformats.org/package/2006/relationships"><Relationship Id="rId1" Type="http://schemas.openxmlformats.org/officeDocument/2006/relationships/slideMaster" Target="../slideMasters/slideMaster1.xml"/></Relationships>
</file>

<file path=ppt/slideLayouts/_rels/slideLayout4.xml.rels><Relationships xmlns="http://schemas.openxmlformats.org/package/2006/relationships"><Relationship Id="rId1" Type="http://schemas.openxmlformats.org/officeDocument/2006/relationships/slideMaster" Target="../slideMasters/slideMaster1.xml"/></Relationships>
</file>

<file path=ppt/slideLayouts/_rels/slideLayout5.xml.rels><Relationships xmlns="http://schemas.openxmlformats.org/package/2006/relationships"><Relationship Id="rId1" Type="http://schemas.openxmlformats.org/officeDocument/2006/relationships/slideMaster" Target="../slideMasters/slideMaster1.xml"/></Relationships>
</file>

<file path=ppt/slideLayouts/_rels/slideLayout6.xml.rels><Relationships xmlns="http://schemas.openxmlformats.org/package/2006/relationships"><Relationship Id="rId1" Type="http://schemas.openxmlformats.org/officeDocument/2006/relationships/slideMaster" Target="../slideMasters/slideMaster1.xml"/></Relationships>
</file>

<file path=ppt/slideLayouts/_rels/slideLayout7.xml.rels><Relationships xmlns="http://schemas.openxmlformats.org/package/2006/relationships"><Relationship Id="rId1" Type="http://schemas.openxmlformats.org/officeDocument/2006/relationships/slideMaster" Target="../slideMasters/slideMaster1.xml"/></Relationships>
</file>

<file path=ppt/slideLayouts/_rels/slideLayout8.xml.rels><Relationships xmlns="http://schemas.openxmlformats.org/package/2006/relationships"><Relationship Id="rId1" Type="http://schemas.openxmlformats.org/officeDocument/2006/relationships/slideMaster" Target="../slideMasters/slideMaster1.xml"/></Relationships>
</file>

<file path=ppt/slideLayouts/_rels/slideLayout9.xml.rel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pitchFamily="16" charset="0"/>
          <a:ea typeface="Gothic" charset="0"/>
          <a:cs typeface="Gothic"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pitchFamily="16" charset="0"/>
          <a:ea typeface="Gothic" charset="0"/>
          <a:cs typeface="Gothic"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pitchFamily="16" charset="0"/>
          <a:ea typeface="Gothic" charset="0"/>
          <a:cs typeface="Gothic"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pitchFamily="16" charset="0"/>
          <a:ea typeface="Gothic" charset="0"/>
          <a:cs typeface="Gothic"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pitchFamily="16" charset="0"/>
          <a:ea typeface="Gothic" charset="0"/>
          <a:cs typeface="Gothic"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pitchFamily="16" charset="0"/>
          <a:ea typeface="Gothic" charset="0"/>
          <a:cs typeface="Gothic"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pitchFamily="16" charset="0"/>
          <a:ea typeface="Gothic" charset="0"/>
          <a:cs typeface="Gothic"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pitchFamily="16" charset="0"/>
          <a:ea typeface="Gothic" charset="0"/>
          <a:cs typeface="Gothic"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cs typeface="+mn-cs"/>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cs typeface="+mn-cs"/>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cs typeface="+mn-cs"/>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cs typeface="+mn-cs"/>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cs typeface="+mn-cs"/>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cs typeface="+mn-cs"/>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cs typeface="+mn-cs"/>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Relationships xmlns="http://schemas.openxmlformats.org/package/2006/relationships"><Relationship Id="rId3"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notesSlide" Target="../notesSlides/notesSlide2.xml"/></Relationships>

</file>

<file path=ppt/slides/_rels/slide3.xml.rels><Relationships xmlns="http://schemas.openxmlformats.org/package/2006/relationships"><Relationship Id="rId3"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tiff"/><Relationship Id="rId7" Type="http://schemas.openxmlformats.org/officeDocument/2006/relationships/notesSlide" Target="../notesSlides/notesSlide3.xml"/></Relationships>

</file>

<file path=ppt/slides/_rels/slide4.xml.rels><Relationships xmlns="http://schemas.openxmlformats.org/package/2006/relationships"><Relationship Id="rId3"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6.tiff"/><Relationship Id="rId8" Type="http://schemas.openxmlformats.org/officeDocument/2006/relationships/notesSlide" Target="../notesSlides/notesSlide4.xml"/></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739775" y="631825"/>
            <a:ext cx="8604250" cy="1262063"/>
          </a:xfrm>
          <a:prstGeom prst="rect">
            <a:avLst/>
          </a:prstGeom>
          <a:noFill/>
          <a:ln w="9525">
            <a:noFill/>
            <a:miter lim="800000"/>
            <a:headEnd/>
            <a:tailEnd/>
          </a:ln>
        </p:spPr>
        <p:txBody>
          <a:bodyPr lIns="0" tIns="0" rIns="0" bIns="0"/>
          <a:lstStyle/>
          <a:p>
            <a:pPr algn="ctr" eaLnBrk="1">
              <a:lnSpc>
                <a:spcPct val="97000"/>
              </a:lnSpc>
              <a:buClr>
                <a:srgbClr val="FFFFFF"/>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1800" b="1" dirty="0" smtClean="0">
                <a:solidFill>
                  <a:srgbClr val="FF0000"/>
                </a:solidFill>
                <a:latin typeface="Arial" charset="0"/>
              </a:rPr>
              <a:t>Clinical Problem-Solving</a:t>
            </a:r>
            <a:r>
              <a:rPr lang="en-GB" sz="2800" b="1" dirty="0" smtClean="0">
                <a:solidFill>
                  <a:srgbClr val="FFFFFF"/>
                </a:solidFill>
                <a:latin typeface="Arial" charset="0"/>
              </a:rPr>
              <a:t> </a:t>
            </a:r>
            <a:br>
              <a:rPr lang="en-GB" sz="2800" b="1" dirty="0">
                <a:solidFill>
                  <a:srgbClr val="FFFFFF"/>
                </a:solidFill>
                <a:latin typeface="Arial" charset="0"/>
              </a:rPr>
            </a:br>
            <a:r>
              <a:rPr lang="en-GB" sz="2800" b="1" dirty="0" smtClean="0">
                <a:solidFill>
                  <a:srgbClr val="FFFFFF"/>
                </a:solidFill>
                <a:latin typeface="Arial" charset="0"/>
              </a:rPr>
              <a:t>Too Much of a Good Thing</a:t>
            </a:r>
            <a:endParaRPr lang="en-GB" sz="2800" b="1" dirty="0">
              <a:solidFill>
                <a:srgbClr val="FFFFFF"/>
              </a:solidFill>
              <a:latin typeface="Arial" charset="0"/>
            </a:endParaRPr>
          </a:p>
        </p:txBody>
      </p:sp>
      <p:sp>
        <p:nvSpPr>
          <p:cNvPr id="3074" name="Text Box 2"/>
          <p:cNvSpPr txBox="1">
            <a:spLocks noChangeArrowheads="1"/>
          </p:cNvSpPr>
          <p:nvPr/>
        </p:nvSpPr>
        <p:spPr bwMode="auto">
          <a:xfrm>
            <a:off x="739775" y="2259013"/>
            <a:ext cx="8604250" cy="3021012"/>
          </a:xfrm>
          <a:prstGeom prst="rect">
            <a:avLst/>
          </a:prstGeom>
          <a:noFill/>
          <a:ln w="9525">
            <a:noFill/>
            <a:miter lim="800000"/>
            <a:headEnd/>
            <a:tailEnd/>
          </a:ln>
        </p:spPr>
        <p:txBody>
          <a:bodyPr lIns="0" tIns="0" rIns="0" bIns="0"/>
          <a:lstStyle/>
          <a:p>
            <a:pPr algn="ctr" eaLnBrk="1">
              <a:lnSpc>
                <a:spcPct val="97000"/>
              </a:lnSpc>
              <a:buClr>
                <a:srgbClr val="FFFFFF"/>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1800" dirty="0" err="1" smtClean="0">
                <a:solidFill>
                  <a:srgbClr val="FFFFFF"/>
                </a:solidFill>
                <a:latin typeface="Arial" charset="0"/>
              </a:rPr>
              <a:t>Mark Wijnen, M.D., Ph.D., N. Chantal Peltenburg, M.D., Ph.D., Dieuwertje Augustijn, Ph.D., Margreet A.E.M. Wagenmakers, M.D., Ph.D., and Janneke G. Langendonk, M.D., Ph.D.</a:t>
            </a:r>
            <a:endParaRPr lang="en-GB" sz="1800" dirty="0">
              <a:solidFill>
                <a:srgbClr val="FFFFFF"/>
              </a:solidFill>
              <a:latin typeface="Arial" charset="0"/>
            </a:endParaRPr>
          </a:p>
        </p:txBody>
      </p:sp>
      <p:sp>
        <p:nvSpPr>
          <p:cNvPr id="3075" name="Text Box 3"/>
          <p:cNvSpPr txBox="1">
            <a:spLocks noChangeArrowheads="1"/>
          </p:cNvSpPr>
          <p:nvPr/>
        </p:nvSpPr>
        <p:spPr bwMode="auto">
          <a:xfrm>
            <a:off x="738188" y="5641975"/>
            <a:ext cx="8604250" cy="268663"/>
          </a:xfrm>
          <a:prstGeom prst="rect">
            <a:avLst/>
          </a:prstGeom>
          <a:noFill/>
          <a:ln w="9525">
            <a:noFill/>
            <a:miter lim="800000"/>
            <a:headEnd/>
            <a:tailEnd/>
          </a:ln>
        </p:spPr>
        <p:txBody>
          <a:bodyPr lIns="0" tIns="0" rIns="0" bIns="0">
            <a:spAutoFit/>
          </a:bodyPr>
          <a:lstStyle/>
          <a:p>
            <a:pPr algn="ctr" eaLnBrk="1">
              <a:lnSpc>
                <a:spcPct val="97000"/>
              </a:lnSpc>
              <a:buClr>
                <a:srgbClr val="FFFFFF"/>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1800" dirty="0" smtClean="0">
                <a:solidFill>
                  <a:srgbClr val="FFFFFF"/>
                </a:solidFill>
                <a:latin typeface="Arial" charset="0"/>
              </a:rPr>
              <a:t>N Engl J Med</a:t>
            </a:r>
            <a:endParaRPr lang="en-GB" sz="1800" dirty="0">
              <a:solidFill>
                <a:srgbClr val="FFFFFF"/>
              </a:solidFill>
              <a:latin typeface="Arial" charset="0"/>
            </a:endParaRPr>
          </a:p>
          <a:p>
            <a:pPr algn="ctr" eaLnBrk="1">
              <a:lnSpc>
                <a:spcPct val="97000"/>
              </a:lnSpc>
              <a:buClr>
                <a:srgbClr val="FFFFFF"/>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1800" dirty="0" smtClean="0">
                <a:solidFill>
                  <a:srgbClr val="FFFFFF"/>
                </a:solidFill>
                <a:latin typeface="Arial" charset="0"/>
              </a:rPr>
              <a:t>Volume 394(13):1326-1332</a:t>
            </a:r>
            <a:endParaRPr lang="en-GB" sz="1800" dirty="0">
              <a:solidFill>
                <a:srgbClr val="FFFFFF"/>
              </a:solidFill>
              <a:latin typeface="Arial" charset="0"/>
            </a:endParaRPr>
          </a:p>
          <a:p>
            <a:pPr algn="ctr" eaLnBrk="1">
              <a:lnSpc>
                <a:spcPct val="97000"/>
              </a:lnSpc>
              <a:buClr>
                <a:srgbClr val="FFFFFF"/>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1800" dirty="0" smtClean="0">
                <a:solidFill>
                  <a:srgbClr val="FFFFFF"/>
                </a:solidFill>
                <a:latin typeface="Arial" charset="0"/>
              </a:rPr>
              <a:t>April 2, 2026</a:t>
            </a:r>
            <a:endParaRPr lang="en-GB" sz="1800" dirty="0">
              <a:solidFill>
                <a:srgbClr val="FFFFFF"/>
              </a:solidFill>
              <a:latin typeface="Arial" charset="0"/>
            </a:endParaRPr>
          </a:p>
        </p:txBody>
      </p:sp>
      <p:pic>
        <p:nvPicPr>
          <p:cNvPr id="3076" name="Picture 4"/>
          <p:cNvPicPr>
            <a:picLocks noChangeAspect="1" noChangeArrowheads="1"/>
          </p:cNvPicPr>
          <p:nvPr/>
        </p:nvPicPr>
        <p:blipFill>
          <a:blip r:embed="rId3" cstate="print"/>
          <a:srcRect/>
          <a:stretch>
            <a:fillRect/>
          </a:stretch>
        </p:blipFill>
        <p:spPr bwMode="auto">
          <a:xfrm>
            <a:off x="6958013" y="6911975"/>
            <a:ext cx="2828925" cy="476250"/>
          </a:xfrm>
          <a:prstGeom prst="rect">
            <a:avLst/>
          </a:prstGeom>
          <a:noFill/>
        </p:spPr>
      </p:pic>
    </p:spTree>
  </p:cSld>
  <p:clrMapOvr>
    <a:masterClrMapping/>
  </p:clrMapOvr>
  <p:transition spd="med"/>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739775" y="787983"/>
            <a:ext cx="8604250" cy="417935"/>
          </a:xfrm>
          <a:prstGeom prst="rect">
            <a:avLst/>
          </a:prstGeom>
          <a:noFill/>
          <a:ln w="9525">
            <a:noFill/>
            <a:miter lim="800000"/>
            <a:headEnd/>
            <a:tailEnd/>
          </a:ln>
        </p:spPr>
        <p:txBody>
          <a:bodyPr lIns="0" tIns="0" rIns="0" bIns="0" anchor="ctr">
            <a:spAutoFit/>
          </a:bodyPr>
          <a:lstStyle/>
          <a:p>
            <a:pPr algn="ctr" eaLnBrk="1">
              <a:lnSpc>
                <a:spcPct val="97000"/>
              </a:lnSpc>
              <a:buClr>
                <a:srgbClr val="FFFFFF"/>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800" b="1" smtClean="0">
                <a:solidFill>
                  <a:srgbClr val="FFFFFF"/>
                </a:solidFill>
                <a:latin typeface="Arial" charset="0"/>
              </a:rPr>
              <a:t>Summary</a:t>
            </a:r>
            <a:endParaRPr lang="en-GB" sz="2800" b="1" dirty="0">
              <a:solidFill>
                <a:srgbClr val="FFFFFF"/>
              </a:solidFill>
              <a:latin typeface="Arial" charset="0"/>
            </a:endParaRPr>
          </a:p>
        </p:txBody>
      </p:sp>
      <p:sp>
        <p:nvSpPr>
          <p:cNvPr id="4098" name="Rectangle 2"/>
          <p:cNvSpPr>
            <a:spLocks noGrp="1" noChangeArrowheads="1"/>
          </p:cNvSpPr>
          <p:nvPr>
            <p:ph type="body"/>
          </p:nvPr>
        </p:nvSpPr>
        <p:spPr>
          <a:xfrm>
            <a:off x="739775" y="1549400"/>
            <a:ext cx="8607425" cy="5241925"/>
          </a:xfrm>
          <a:ln/>
        </p:spPr>
        <p:txBody>
          <a:bodyPr anchor="t"/>
          <a:lstStyle/>
          <a:p>
            <a:pPr marL="431800" indent="-323850" algn="l">
              <a:lnSpc>
                <a:spcPct val="92000"/>
              </a:lnSpc>
              <a:spcAft>
                <a:spcPts val="888"/>
              </a:spcAft>
              <a:buSzPct val="100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000" b="0" dirty="0" smtClean="0">
                <a:latin typeface="Arial" charset="0"/>
              </a:rPr>
              <a:t>A 57-year-old man with a 3-day history of vomiting and progressive confusion was brought to the ED by his wife.</a:t>
            </a:r>
            <a:endParaRPr lang="en-GB" sz="2000" b="0" dirty="0">
              <a:latin typeface="Arial" charset="0"/>
            </a:endParaRPr>
          </a:p>
          <a:p>
            <a:pPr marL="431800" indent="-323850" algn="l">
              <a:lnSpc>
                <a:spcPct val="92000"/>
              </a:lnSpc>
              <a:spcAft>
                <a:spcPts val="888"/>
              </a:spcAft>
              <a:buSzPct val="100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sz="2000" b="0" dirty="0" smtClean="0">
                <a:latin typeface="Arial" charset="0"/>
              </a:rPr>
              <a:t>He reported generalized weakness and difficulty speaking and swallowing but no headache or fever.</a:t>
            </a:r>
            <a:endParaRPr lang="en-GB" sz="2000" b="0" dirty="0">
              <a:latin typeface="Arial" charset="0"/>
            </a:endParaRPr>
          </a:p>
        </p:txBody>
      </p:sp>
      <p:pic>
        <p:nvPicPr>
          <p:cNvPr id="4099" name="Picture 3"/>
          <p:cNvPicPr>
            <a:picLocks noChangeAspect="1" noChangeArrowheads="1"/>
          </p:cNvPicPr>
          <p:nvPr/>
        </p:nvPicPr>
        <p:blipFill>
          <a:blip r:embed="rId3" cstate="print"/>
          <a:srcRect/>
          <a:stretch>
            <a:fillRect/>
          </a:stretch>
        </p:blipFill>
        <p:spPr bwMode="auto">
          <a:xfrm>
            <a:off x="6958013" y="6911975"/>
            <a:ext cx="2828925" cy="476250"/>
          </a:xfrm>
          <a:prstGeom prst="rect">
            <a:avLst/>
          </a:prstGeom>
          <a:noFill/>
        </p:spPr>
      </p:pic>
    </p:spTree>
  </p:cSld>
  <p:clrMapOvr>
    <a:masterClrMapping/>
  </p:clrMapOvr>
  <p:transition spd="med"/>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358775" y="420688"/>
            <a:ext cx="9364663" cy="238848"/>
          </a:xfrm>
          <a:prstGeom prst="rect">
            <a:avLst/>
          </a:prstGeom>
          <a:noFill/>
          <a:ln w="9525">
            <a:noFill/>
            <a:miter lim="800000"/>
            <a:headEnd/>
            <a:tailEnd/>
          </a:ln>
        </p:spPr>
        <p:txBody>
          <a:bodyPr lIns="0" tIns="0" rIns="0" bIns="0">
            <a:spAutoFit/>
          </a:bodyPr>
          <a:lstStyle/>
          <a:p>
            <a:pPr algn="ctr" eaLnBrk="1">
              <a:lnSpc>
                <a:spcPct val="97000"/>
              </a:lnSpc>
              <a:buClr>
                <a:srgbClr val="FFFFFF"/>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600" b="1" dirty="0" err="1" smtClean="0">
                <a:solidFill>
                  <a:srgbClr val="FFFFFF"/>
                </a:solidFill>
                <a:latin typeface="Arial" charset="0"/>
              </a:rPr>
              <a:t>Extrahepatic Ammonia Handling and the Urea Cycle.</a:t>
            </a:r>
            <a:endParaRPr lang="en-GB" sz="1600" b="1" dirty="0">
              <a:solidFill>
                <a:srgbClr val="FFFFFF"/>
              </a:solidFill>
              <a:latin typeface="Arial" charset="0"/>
            </a:endParaRPr>
          </a:p>
        </p:txBody>
      </p:sp>
      <p:pic>
        <p:nvPicPr>
          <p:cNvPr id="5122" name="Picture 2"/>
          <p:cNvPicPr>
            <a:picLocks noChangeAspect="1" noChangeArrowheads="1"/>
          </p:cNvPicPr>
          <p:nvPr/>
        </p:nvPicPr>
        <p:blipFill>
          <a:blip r:embed="rId3" cstate="print"/>
          <a:srcRect/>
          <a:stretch>
            <a:fillRect/>
          </a:stretch>
        </p:blipFill>
        <p:spPr bwMode="auto">
          <a:xfrm>
            <a:off x="6958013" y="6911975"/>
            <a:ext cx="2828925" cy="476250"/>
          </a:xfrm>
          <a:prstGeom prst="rect">
            <a:avLst/>
          </a:prstGeom>
          <a:noFill/>
        </p:spPr>
      </p:pic>
      <p:sp>
        <p:nvSpPr>
          <p:cNvPr id="5124" name="Text Box 4"/>
          <p:cNvSpPr txBox="1">
            <a:spLocks noChangeArrowheads="1"/>
          </p:cNvSpPr>
          <p:nvPr/>
        </p:nvSpPr>
        <p:spPr bwMode="auto">
          <a:xfrm>
            <a:off x="3800247" y="6583363"/>
            <a:ext cx="2457907" cy="179152"/>
          </a:xfrm>
          <a:prstGeom prst="rect">
            <a:avLst/>
          </a:prstGeom>
          <a:noFill/>
          <a:ln w="9525">
            <a:noFill/>
            <a:miter lim="800000"/>
            <a:headEnd/>
            <a:tailEnd/>
          </a:ln>
        </p:spPr>
        <p:txBody>
          <a:bodyPr lIns="0" tIns="0" rIns="0" bIns="0">
            <a:spAutoFit/>
          </a:bodyPr>
          <a:lstStyle/>
          <a:p>
            <a:pPr eaLnBrk="1">
              <a:lnSpc>
                <a:spcPct val="97000"/>
              </a:lnSpc>
              <a:buClr>
                <a:srgbClr val="FFFFFF"/>
              </a:buClr>
              <a:buSzPct val="45000"/>
              <a:buFont typeface="StarSymbol" charset="0"/>
              <a:buNone/>
              <a:tabLst>
                <a:tab pos="723900" algn="l"/>
                <a:tab pos="1447800" algn="l"/>
                <a:tab pos="2171700" algn="l"/>
                <a:tab pos="2895600" algn="l"/>
                <a:tab pos="3619500" algn="l"/>
              </a:tabLst>
            </a:pPr>
            <a:r>
              <a:rPr lang="en-GB" sz="1200" b="1" smtClean="0">
                <a:solidFill>
                  <a:srgbClr val="FFFFFF"/>
                </a:solidFill>
                <a:latin typeface="Arial" charset="0"/>
              </a:rPr>
              <a:t>Wijnen M et al. N Engl J Med2026;394:1326-1332</a:t>
            </a:r>
            <a:endParaRPr lang="en-GB" sz="1200" b="1" dirty="0">
              <a:solidFill>
                <a:srgbClr val="FFFFFF"/>
              </a:solidFill>
              <a:latin typeface="Arial" charset="0"/>
            </a:endParaRPr>
          </a:p>
        </p:txBody>
      </p:sp>
      <p:pic>
        <p:nvPicPr>
          <p:cNvPr id="6" name="Picture 5" descr="Image"/>
          <p:cNvPicPr>
            <a:picLocks noChangeAspect="1"/>
          </p:cNvPicPr>
          <p:nvPr/>
        </p:nvPicPr>
        <p:blipFill>
          <a:blip r:embed="rId4" cstate="print"/>
          <a:stretch>
            <a:fillRect/>
          </a:stretch>
        </p:blipFill>
        <p:spPr>
          <a:xfrm>
            <a:off x="3800247" y="1028700"/>
            <a:ext cx="2457907" cy="5486400"/>
          </a:xfrm>
          <a:prstGeom prst="rect">
            <a:avLst/>
          </a:prstGeom>
        </p:spPr>
      </p:pic>
    </p:spTree>
  </p:cSld>
  <p:clrMapOvr>
    <a:masterClrMapping/>
  </p:clrMapOvr>
  <p:transition spd="med"/>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358775" y="420688"/>
            <a:ext cx="9364663" cy="238848"/>
          </a:xfrm>
          <a:prstGeom prst="rect">
            <a:avLst/>
          </a:prstGeom>
          <a:noFill/>
          <a:ln w="9525">
            <a:noFill/>
            <a:miter lim="800000"/>
            <a:headEnd/>
            <a:tailEnd/>
          </a:ln>
        </p:spPr>
        <p:txBody>
          <a:bodyPr lIns="0" tIns="0" rIns="0" bIns="0">
            <a:spAutoFit/>
          </a:bodyPr>
          <a:lstStyle/>
          <a:p>
            <a:pPr algn="ctr" eaLnBrk="1">
              <a:lnSpc>
                <a:spcPct val="97000"/>
              </a:lnSpc>
              <a:buClr>
                <a:srgbClr val="FFFFFF"/>
              </a:buClr>
              <a:buSzPct val="45000"/>
              <a:buFont typeface="StarSymbol"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600" b="1" dirty="0" err="1" smtClean="0">
                <a:solidFill>
                  <a:srgbClr val="FFFFFF"/>
                </a:solidFill>
                <a:latin typeface="Arial" charset="0"/>
              </a:rPr>
              <a:t>Pharmacologic Agents in the Acute Management of Noncirrhotic Hyperammonemia.</a:t>
            </a:r>
            <a:endParaRPr lang="en-GB" sz="1600" b="1" dirty="0">
              <a:solidFill>
                <a:srgbClr val="FFFFFF"/>
              </a:solidFill>
              <a:latin typeface="Arial" charset="0"/>
            </a:endParaRPr>
          </a:p>
        </p:txBody>
      </p:sp>
      <p:pic>
        <p:nvPicPr>
          <p:cNvPr id="5122" name="Picture 2"/>
          <p:cNvPicPr>
            <a:picLocks noChangeAspect="1" noChangeArrowheads="1"/>
          </p:cNvPicPr>
          <p:nvPr/>
        </p:nvPicPr>
        <p:blipFill>
          <a:blip r:embed="rId3" cstate="print"/>
          <a:srcRect/>
          <a:stretch>
            <a:fillRect/>
          </a:stretch>
        </p:blipFill>
        <p:spPr bwMode="auto">
          <a:xfrm>
            <a:off x="6958013" y="6911975"/>
            <a:ext cx="2828925" cy="476250"/>
          </a:xfrm>
          <a:prstGeom prst="rect">
            <a:avLst/>
          </a:prstGeom>
          <a:noFill/>
        </p:spPr>
      </p:pic>
      <p:sp>
        <p:nvSpPr>
          <p:cNvPr id="5124" name="Text Box 4"/>
          <p:cNvSpPr txBox="1">
            <a:spLocks noChangeArrowheads="1"/>
          </p:cNvSpPr>
          <p:nvPr/>
        </p:nvSpPr>
        <p:spPr bwMode="auto">
          <a:xfrm>
            <a:off x="2337729" y="6583363"/>
            <a:ext cx="5382942" cy="179152"/>
          </a:xfrm>
          <a:prstGeom prst="rect">
            <a:avLst/>
          </a:prstGeom>
          <a:noFill/>
          <a:ln w="9525">
            <a:noFill/>
            <a:miter lim="800000"/>
            <a:headEnd/>
            <a:tailEnd/>
          </a:ln>
        </p:spPr>
        <p:txBody>
          <a:bodyPr lIns="0" tIns="0" rIns="0" bIns="0">
            <a:spAutoFit/>
          </a:bodyPr>
          <a:lstStyle/>
          <a:p>
            <a:pPr eaLnBrk="1">
              <a:lnSpc>
                <a:spcPct val="97000"/>
              </a:lnSpc>
              <a:buClr>
                <a:srgbClr val="FFFFFF"/>
              </a:buClr>
              <a:buSzPct val="45000"/>
              <a:buFont typeface="StarSymbol" charset="0"/>
              <a:buNone/>
              <a:tabLst>
                <a:tab pos="723900" algn="l"/>
                <a:tab pos="1447800" algn="l"/>
                <a:tab pos="2171700" algn="l"/>
                <a:tab pos="2895600" algn="l"/>
                <a:tab pos="3619500" algn="l"/>
              </a:tabLst>
            </a:pPr>
            <a:r>
              <a:rPr lang="en-GB" sz="1200" b="1" smtClean="0">
                <a:solidFill>
                  <a:srgbClr val="FFFFFF"/>
                </a:solidFill>
                <a:latin typeface="Arial" charset="0"/>
              </a:rPr>
              <a:t>Wijnen M et al. N Engl J Med2026;394:1326-1332</a:t>
            </a:r>
            <a:endParaRPr lang="en-GB" sz="1200" b="1" dirty="0">
              <a:solidFill>
                <a:srgbClr val="FFFFFF"/>
              </a:solidFill>
              <a:latin typeface="Arial" charset="0"/>
            </a:endParaRPr>
          </a:p>
        </p:txBody>
      </p:sp>
      <p:pic>
        <p:nvPicPr>
          <p:cNvPr id="6" name="Picture 5" descr="Image"/>
          <p:cNvPicPr>
            <a:picLocks noChangeAspect="1"/>
          </p:cNvPicPr>
          <p:nvPr/>
        </p:nvPicPr>
        <p:blipFill>
          <a:blip r:embed="rId4" cstate="print"/>
          <a:stretch>
            <a:fillRect/>
          </a:stretch>
        </p:blipFill>
        <p:spPr>
          <a:xfrm>
            <a:off x="2337729" y="1028700"/>
            <a:ext cx="5382942" cy="5486400"/>
          </a:xfrm>
          <a:prstGeom prst="rect">
            <a:avLst/>
          </a:prstGeom>
        </p:spPr>
      </p:pic>
    </p:spTree>
  </p:cSld>
  <p:clrMapOvr>
    <a:masterClrMapping/>
  </p:clrMapOvr>
  <p:transition spd="med"/>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Gothic"/>
        <a:cs typeface="Gothic"/>
      </a:majorFont>
      <a:minorFont>
        <a:latin typeface="Times New Roman"/>
        <a:ea typeface="Gothic"/>
        <a:cs typeface="Gothic"/>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effectLst/>
            <a:latin typeface="Times New Roman" pitchFamily="16"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2820</TotalTime>
  <Words>7</Words>
  <Application>Microsoft Office PowerPoint</Application>
  <PresentationFormat>Custom</PresentationFormat>
  <Paragraphs>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Starbird</dc:creator>
  <cp:lastModifiedBy>bstarbird</cp:lastModifiedBy>
  <cp:revision>15</cp:revision>
  <dcterms:modified xsi:type="dcterms:W3CDTF">2010-05-03T14:18:33Z</dcterms:modified>
</cp:coreProperties>
</file>