
<file path=[Content_Types].xml><?xml version="1.0" encoding="utf-8"?>
<Types xmlns="http://schemas.openxmlformats.org/package/2006/content-types">
  <Default Extension="tiff" ContentType="image/tiff"/>
  <Default Extension="png" ContentType="image/png"/>
  <Default Extension="rels" ContentType="application/vnd.openxmlformats-package.relationships+xml"/>
  <Default Extension="xml" ContentType="application/xml"/>
  <Override PartName="/ppt/theme/theme2.xml" ContentType="application/vnd.openxmlformats-officedocument.theme+xml"/>
  <Override PartName="/ppt/theme/theme1.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Types>
</file>

<file path=_rels/.rels><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http://schemas.openxmlformats.org/presentationml/2006/main" xmlns:a="http://schemas.openxmlformats.org/drawingml/2006/main" xmlns:r="http://schemas.openxmlformats.org/officeDocument/2006/relationships" strictFirstAndLastChars="0" saveSubsetFonts="1">
  <p:sldMasterIdLst>
    <p:sldMasterId id="2147483648" r:id="rId1"/>
  </p:sldMasterIdLst>
  <p:notesMasterIdLst>
    <p:notesMasterId r:id="rId7"/>
  </p:notesMasterIdLst>
  <p:sldIdLst>
    <p:sldId id="265" r:id="rId2"/>
    <p:sldId id="266" r:id="rId3"/>
    <p:sldId id="267" r:id="rId4"/>
    <p:sldId id="268" r:id="rId5"/>
    <p:sldId id="263" r:id="rId6"/>
  </p:sldIdLst>
  <p:sldSz cx="10080625" cy="7559675"/>
  <p:notesSz cx="7772400" cy="10058400"/>
  <p:defaultTextStyle>
    <a:defPPr>
      <a:defRPr lang="en-GB"/>
    </a:defPPr>
    <a:lvl1pPr algn="l" rtl="0" eaLnBrk="0" fontAlgn="base" hangingPunct="0">
      <a:spcBef>
        <a:spcPct val="0"/>
      </a:spcBef>
      <a:spcAft>
        <a:spcPct val="0"/>
      </a:spcAft>
      <a:defRPr sz="2400" kern="1200">
        <a:solidFill>
          <a:schemeClr val="tx1"/>
        </a:solidFill>
        <a:latin typeface="Times New Roman" pitchFamily="16"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6"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6"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6"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6" charset="0"/>
        <a:ea typeface="+mn-ea"/>
        <a:cs typeface="+mn-cs"/>
      </a:defRPr>
    </a:lvl5pPr>
    <a:lvl6pPr marL="2286000" algn="l" defTabSz="914400" rtl="0" eaLnBrk="1" latinLnBrk="0" hangingPunct="1">
      <a:defRPr sz="2400" kern="1200">
        <a:solidFill>
          <a:schemeClr val="tx1"/>
        </a:solidFill>
        <a:latin typeface="Times New Roman" pitchFamily="16" charset="0"/>
        <a:ea typeface="+mn-ea"/>
        <a:cs typeface="+mn-cs"/>
      </a:defRPr>
    </a:lvl6pPr>
    <a:lvl7pPr marL="2743200" algn="l" defTabSz="914400" rtl="0" eaLnBrk="1" latinLnBrk="0" hangingPunct="1">
      <a:defRPr sz="2400" kern="1200">
        <a:solidFill>
          <a:schemeClr val="tx1"/>
        </a:solidFill>
        <a:latin typeface="Times New Roman" pitchFamily="16" charset="0"/>
        <a:ea typeface="+mn-ea"/>
        <a:cs typeface="+mn-cs"/>
      </a:defRPr>
    </a:lvl7pPr>
    <a:lvl8pPr marL="3200400" algn="l" defTabSz="914400" rtl="0" eaLnBrk="1" latinLnBrk="0" hangingPunct="1">
      <a:defRPr sz="2400" kern="1200">
        <a:solidFill>
          <a:schemeClr val="tx1"/>
        </a:solidFill>
        <a:latin typeface="Times New Roman" pitchFamily="16" charset="0"/>
        <a:ea typeface="+mn-ea"/>
        <a:cs typeface="+mn-cs"/>
      </a:defRPr>
    </a:lvl8pPr>
    <a:lvl9pPr marL="3657600" algn="l" defTabSz="914400" rtl="0" eaLnBrk="1" latinLnBrk="0" hangingPunct="1">
      <a:defRPr sz="2400" kern="1200">
        <a:solidFill>
          <a:schemeClr val="tx1"/>
        </a:solidFill>
        <a:latin typeface="Times New Roman" pitchFamily="1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32" autoAdjust="0"/>
  </p:normalViewPr>
  <p:slideViewPr>
    <p:cSldViewPr>
      <p:cViewPr varScale="1">
        <p:scale>
          <a:sx n="55" d="100"/>
          <a:sy n="55" d="100"/>
        </p:scale>
        <p:origin x="-1044" y="-7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Relationships xmlns="http://schemas.openxmlformats.org/package/2006/relationships"><Relationship Id="rId7" Type="http://schemas.openxmlformats.org/officeDocument/2006/relationships/notesMaster" Target="notesMasters/notesMaster1.xml"/><Relationship Id="rId11" Type="http://schemas.openxmlformats.org/officeDocument/2006/relationships/tableStyles" Target="tableStyles.xml"/><Relationship Id="rId1" Type="http://schemas.openxmlformats.org/officeDocument/2006/relationships/slideMaster" Target="slideMasters/slideMaster1.xml"/><Relationship Id="rId10" Type="http://schemas.openxmlformats.org/officeDocument/2006/relationships/theme" Target="theme/theme1.xml"/><Relationship Id="rId9" Type="http://schemas.openxmlformats.org/officeDocument/2006/relationships/viewProps" Target="viewProps.xml"/><Relationship Id="rId8" Type="http://schemas.openxmlformats.org/officeDocument/2006/relationships/presProps" Target="presProps.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s>

</file>

<file path=ppt/notesMasters/_rels/notesMaster1.xml.rel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w="9525">
            <a:solidFill>
              <a:srgbClr val="000000"/>
            </a:solidFill>
            <a:miter lim="800000"/>
            <a:headEnd/>
            <a:tailEnd/>
          </a:ln>
          <a:effectLst/>
        </p:spPr>
      </p:sp>
      <p:sp>
        <p:nvSpPr>
          <p:cNvPr id="2050" name="Rectangle 2"/>
          <p:cNvSpPr txBox="1">
            <a:spLocks noGrp="1" noChangeArrowheads="1"/>
          </p:cNvSpPr>
          <p:nvPr>
            <p:ph type="body" idx="1"/>
          </p:nvPr>
        </p:nvSpPr>
        <p:spPr bwMode="auto">
          <a:xfrm>
            <a:off x="1185863" y="4787900"/>
            <a:ext cx="5407025" cy="38258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smtClean="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Relationships xmlns="http://schemas.openxmlformats.org/package/2006/relationships"><Relationship Id="rId1" Type="http://schemas.openxmlformats.org/officeDocument/2006/relationships/notesMaster" Target="../notesMasters/notesMaster1.xml"/><Relationship Id="rId3" Type="http://schemas.openxmlformats.org/officeDocument/2006/relationships/slide" Target="../slides/slide2.xml"/></Relationships>

</file>

<file path=ppt/notesSlides/_rels/notesSlide3.xml.rels><Relationships xmlns="http://schemas.openxmlformats.org/package/2006/relationships"><Relationship Id="rId1" Type="http://schemas.openxmlformats.org/officeDocument/2006/relationships/notesMaster" Target="../notesMasters/notesMaster1.xml"/><Relationship Id="rId4" Type="http://schemas.openxmlformats.org/officeDocument/2006/relationships/slide" Target="../slides/slide3.xml"/></Relationships>

</file>

<file path=ppt/notesSlides/_rels/notesSlide4.xml.rels><Relationships xmlns="http://schemas.openxmlformats.org/package/2006/relationships"><Relationship Id="rId1" Type="http://schemas.openxmlformats.org/officeDocument/2006/relationships/notesMaster" Target="../notesMasters/notesMaster1.xml"/><Relationship Id="rId5" Type="http://schemas.openxmlformats.org/officeDocument/2006/relationships/slide" Target="../slides/slide4.xml"/></Relationships>

</file>

<file path=ppt/notesSlides/_rels/notesSlide5.xml.rels><Relationships xmlns="http://schemas.openxmlformats.org/package/2006/relationships"><Relationship Id="rId1" Type="http://schemas.openxmlformats.org/officeDocument/2006/relationships/notesMaster" Target="../notesMasters/notesMaster1.xml"/><Relationship Id="rId6"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1266" name="Rectangle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wrap="none" anchor="ct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2290" name="Rectangle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wrap="none" anchor="ctr"/>
          <a:lstStyle/>
          <a:p>
            <a:endParaRPr lang="en-US" dirty="0"/>
          </a:p>
        </p:txBody>
      </p:sp>
    </p:spTree>
  </p:cSld>
  <p:clrMapOvr>
    <a:masterClrMapping/>
  </p:clrMapOvr>
</p:notes>
</file>

<file path=ppt/notesSlides/notesSlide3.xml><?xml version="1.0" encoding="utf-8"?>
<p:notes xmlns:p="http://schemas.openxmlformats.org/presentationml/2006/main" xmlns:a="http://schemas.openxmlformats.org/drawing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13313"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3314" name="Text Box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lIns="0" tIns="0" rIns="0" bIns="0">
            <a:spAutoFit/>
          </a:bodyPr>
          <a:lstStyle/>
          <a:p>
            <a:pPr marL="215900" indent="-2159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r>
              <a:rPr lang="en-GB" smtClean="0">
                <a:latin typeface="Arial" charset="0"/>
                <a:ea typeface="Gothic" charset="0"/>
                <a:cs typeface="Gothic" charset="0"/>
              </a:rPr>
              <a:t>Figure 1 Imaging Studies of the Abdomen and Pelvis. A transabdominal ultrasound image of the pelvis (Panel A) shows a 17-cm heterogeneous mass with mixed echogenicity in the right adnexa. Axial (Panel B) and coronal (Panel C) CT images of the abdomen and pelvis show a 17-cm heterogeneous mass in the midline of the pelvis containing fat, calcifications, and fluid and soft-tissue attenuation (arrows). An axial image of the pelvis (Panel D) taken at a more inferior level shows bilateral adnexal masses that contain fat and soft-tissue elements (arrows) and are more homogeneous than the larger mass.</a:t>
            </a:r>
            <a:endParaRPr lang="en-GB" dirty="0">
              <a:latin typeface="Arial" charset="0"/>
              <a:ea typeface="Gothic" charset="0"/>
              <a:cs typeface="Gothic" charset="0"/>
            </a:endParaRPr>
          </a:p>
        </p:txBody>
      </p:sp>
    </p:spTree>
  </p:cSld>
  <p:clrMapOvr>
    <a:masterClrMapping/>
  </p:clrMapOvr>
</p:notes>
</file>

<file path=ppt/notesSlides/notesSlide4.xml><?xml version="1.0" encoding="utf-8"?>
<p:notes xmlns:p="http://schemas.openxmlformats.org/presentationml/2006/main" xmlns:a="http://schemas.openxmlformats.org/drawing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13313"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3314" name="Text Box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lIns="0" tIns="0" rIns="0" bIns="0">
            <a:spAutoFit/>
          </a:bodyPr>
          <a:lstStyle/>
          <a:p>
            <a:pPr marL="215900" indent="-2159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r>
              <a:rPr lang="en-GB" smtClean="0">
                <a:latin typeface="Arial" charset="0"/>
                <a:ea typeface="Gothic" charset="0"/>
                <a:cs typeface="Gothic" charset="0"/>
              </a:rPr>
              <a:t>Figure 2 Left Salpingo-Oophorectomy Specimen. A photograph of the left ovarian mass shows a tan-white and diffusely nodular external surface (Panel A). Hematoxylin and eosin staining of a section of a mature teratoma specimen obtained from the left ovary (Panel B) shows tissue composition derived from all three germ layers, including the ectoderm (keratinizing squamous epithelium and skin adnexal structures), mesoderm (bone and adipose tissue), and endoderm (intestinal epithelium). Hematoxylin and eosin staining of a specimen of the immature teratoma from the left ovary (Panel C) shows tissue composed of diffuse sheets, primitive tubules, and pseudorosettes and rosettes of immature neuroepithelium (Panel C, asterisk); high-grade cytologic atypia with brisk mitotic activity within immature neuroepithelium (Panel D, asterisk) was present, as was a yolk-sac tumor component comprising anastomosing channels and variably sized cysts lined by primitive-appearing cells (Panel E, asterisk). The immature teratoma was approximately 70% of the overall tumor volume, and the yolk-sac tumor was approximately 30% of the overall tumor volume.</a:t>
            </a:r>
            <a:endParaRPr lang="en-GB" dirty="0">
              <a:latin typeface="Arial" charset="0"/>
              <a:ea typeface="Gothic" charset="0"/>
              <a:cs typeface="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p:cNvSpPr>
            <a:spLocks noGrp="1" noRot="1" noChangeAspect="1" noChangeArrowheads="1" noTextEdit="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p:spPr>
      </p:sp>
      <p:sp>
        <p:nvSpPr>
          <p:cNvPr id="18434" name="Rectangle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wrap="none" anchor="ctr"/>
          <a:lstStyle/>
          <a:p>
            <a:endParaRPr lang="en-US" dirty="0"/>
          </a:p>
        </p:txBody>
      </p:sp>
    </p:spTree>
  </p:cSld>
  <p:clrMapOvr>
    <a:masterClrMapping/>
  </p:clrMapOvr>
</p:notes>
</file>

<file path=ppt/slideLayouts/_rels/slideLayout1.xml.rels><Relationships xmlns="http://schemas.openxmlformats.org/package/2006/relationships"><Relationship Id="rId1" Type="http://schemas.openxmlformats.org/officeDocument/2006/relationships/slideMaster" Target="../slideMasters/slideMaster1.xml"/></Relationships>
</file>

<file path=ppt/slideLayouts/_rels/slideLayout10.xml.rels><Relationships xmlns="http://schemas.openxmlformats.org/package/2006/relationships"><Relationship Id="rId1" Type="http://schemas.openxmlformats.org/officeDocument/2006/relationships/slideMaster" Target="../slideMasters/slideMaster1.xml"/></Relationships>
</file>

<file path=ppt/slideLayouts/_rels/slideLayout11.xml.rels><Relationships xmlns="http://schemas.openxmlformats.org/package/2006/relationships"><Relationship Id="rId1" Type="http://schemas.openxmlformats.org/officeDocument/2006/relationships/slideMaster" Target="../slideMasters/slideMaster1.xml"/></Relationships>
</file>

<file path=ppt/slideLayouts/_rels/slideLayout2.xml.rels><Relationships xmlns="http://schemas.openxmlformats.org/package/2006/relationships"><Relationship Id="rId1" Type="http://schemas.openxmlformats.org/officeDocument/2006/relationships/slideMaster" Target="../slideMasters/slideMaster1.xml"/></Relationships>
</file>

<file path=ppt/slideLayouts/_rels/slideLayout3.xml.rels><Relationships xmlns="http://schemas.openxmlformats.org/package/2006/relationships"><Relationship Id="rId1" Type="http://schemas.openxmlformats.org/officeDocument/2006/relationships/slideMaster" Target="../slideMasters/slideMaster1.xml"/></Relationships>
</file>

<file path=ppt/slideLayouts/_rels/slideLayout4.xml.rels><Relationships xmlns="http://schemas.openxmlformats.org/package/2006/relationships"><Relationship Id="rId1" Type="http://schemas.openxmlformats.org/officeDocument/2006/relationships/slideMaster" Target="../slideMasters/slideMaster1.xml"/></Relationships>
</file>

<file path=ppt/slideLayouts/_rels/slideLayout5.xml.rels><Relationships xmlns="http://schemas.openxmlformats.org/package/2006/relationships"><Relationship Id="rId1" Type="http://schemas.openxmlformats.org/officeDocument/2006/relationships/slideMaster" Target="../slideMasters/slideMaster1.xml"/></Relationships>
</file>

<file path=ppt/slideLayouts/_rels/slideLayout6.xml.rels><Relationships xmlns="http://schemas.openxmlformats.org/package/2006/relationships"><Relationship Id="rId1" Type="http://schemas.openxmlformats.org/officeDocument/2006/relationships/slideMaster" Target="../slideMasters/slideMaster1.xml"/></Relationships>
</file>

<file path=ppt/slideLayouts/_rels/slideLayout7.xml.rels><Relationships xmlns="http://schemas.openxmlformats.org/package/2006/relationships"><Relationship Id="rId1" Type="http://schemas.openxmlformats.org/officeDocument/2006/relationships/slideMaster" Target="../slideMasters/slideMaster1.xml"/></Relationships>
</file>

<file path=ppt/slideLayouts/_rels/slideLayout8.xml.rels><Relationships xmlns="http://schemas.openxmlformats.org/package/2006/relationships"><Relationship Id="rId1" Type="http://schemas.openxmlformats.org/officeDocument/2006/relationships/slideMaster" Target="../slideMasters/slideMaster1.xml"/></Relationships>
</file>

<file path=ppt/slideLayouts/_rels/slideLayout9.xml.rel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4550" y="627063"/>
            <a:ext cx="2151063" cy="6235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39775" y="627063"/>
            <a:ext cx="6302375" cy="6235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39775" y="2101850"/>
            <a:ext cx="4225925"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8100" y="2101850"/>
            <a:ext cx="4227513"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739775" y="627063"/>
            <a:ext cx="8605838" cy="12604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739775" y="2101850"/>
            <a:ext cx="8605838" cy="47609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hangingPunct="0">
        <a:lnSpc>
          <a:spcPct val="97000"/>
        </a:lnSpc>
        <a:spcBef>
          <a:spcPct val="0"/>
        </a:spcBef>
        <a:spcAft>
          <a:spcPct val="0"/>
        </a:spcAft>
        <a:buClr>
          <a:srgbClr val="FFFFFF"/>
        </a:buClr>
        <a:buSzPct val="45000"/>
        <a:buFont typeface="StarSymbol" charset="0"/>
        <a:defRPr sz="2800" b="1">
          <a:solidFill>
            <a:srgbClr val="FFFFFF"/>
          </a:solidFill>
          <a:latin typeface="+mj-lt"/>
          <a:ea typeface="+mj-ea"/>
          <a:cs typeface="+mj-cs"/>
        </a:defRPr>
      </a:lvl1pPr>
      <a:lvl2pPr marL="4318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2pPr>
      <a:lvl3pPr marL="6477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3pPr>
      <a:lvl4pPr marL="8636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4pPr>
      <a:lvl5pPr marL="10795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5pPr>
      <a:lvl6pPr marL="15367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6pPr>
      <a:lvl7pPr marL="19939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7pPr>
      <a:lvl8pPr marL="24511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8pPr>
      <a:lvl9pPr marL="2908300" indent="-215900" algn="l" defTabSz="457200" rtl="0" fontAlgn="base" hangingPunct="0">
        <a:spcBef>
          <a:spcPct val="0"/>
        </a:spcBef>
        <a:spcAft>
          <a:spcPct val="0"/>
        </a:spcAft>
        <a:buClr>
          <a:srgbClr val="FFFFFF"/>
        </a:buClr>
        <a:buSzPct val="45000"/>
        <a:buFont typeface="StarSymbol" charset="0"/>
        <a:defRPr sz="4400">
          <a:solidFill>
            <a:srgbClr val="000000"/>
          </a:solidFill>
          <a:latin typeface="Times New Roman" pitchFamily="16" charset="0"/>
          <a:ea typeface="Gothic" charset="0"/>
          <a:cs typeface="Gothic" charset="0"/>
        </a:defRPr>
      </a:lvl9pPr>
    </p:titleStyle>
    <p:bodyStyle>
      <a:lvl1pPr marL="431800" indent="-323850" algn="l" defTabSz="457200" rtl="0" fontAlgn="base" hangingPunct="0">
        <a:lnSpc>
          <a:spcPct val="97000"/>
        </a:lnSpc>
        <a:spcBef>
          <a:spcPct val="0"/>
        </a:spcBef>
        <a:spcAft>
          <a:spcPts val="888"/>
        </a:spcAft>
        <a:buClr>
          <a:srgbClr val="FFFFFF"/>
        </a:buClr>
        <a:buSzPct val="100000"/>
        <a:buFont typeface="Arial" charset="0"/>
        <a:buChar char="•"/>
        <a:defRPr sz="2000">
          <a:solidFill>
            <a:srgbClr val="FFFFFF"/>
          </a:solidFill>
          <a:latin typeface="+mn-lt"/>
          <a:ea typeface="+mn-ea"/>
          <a:cs typeface="+mn-cs"/>
        </a:defRPr>
      </a:lvl1pPr>
      <a:lvl2pPr marL="863600" indent="-287338" algn="l" defTabSz="457200" rtl="0" fontAlgn="base" hangingPunct="0">
        <a:lnSpc>
          <a:spcPct val="97000"/>
        </a:lnSpc>
        <a:spcBef>
          <a:spcPct val="0"/>
        </a:spcBef>
        <a:spcAft>
          <a:spcPts val="1138"/>
        </a:spcAft>
        <a:buClr>
          <a:srgbClr val="FFFFFF"/>
        </a:buClr>
        <a:buSzPct val="75000"/>
        <a:buFont typeface="StarSymbol" charset="0"/>
        <a:buChar char="–"/>
        <a:defRPr sz="2600">
          <a:solidFill>
            <a:srgbClr val="FFFFFF"/>
          </a:solidFill>
          <a:latin typeface="+mn-lt"/>
          <a:ea typeface="+mn-ea"/>
          <a:cs typeface="+mn-cs"/>
        </a:defRPr>
      </a:lvl2pPr>
      <a:lvl3pPr marL="1295400" indent="-215900" algn="l" defTabSz="457200" rtl="0" fontAlgn="base" hangingPunct="0">
        <a:lnSpc>
          <a:spcPct val="97000"/>
        </a:lnSpc>
        <a:spcBef>
          <a:spcPct val="0"/>
        </a:spcBef>
        <a:spcAft>
          <a:spcPts val="850"/>
        </a:spcAft>
        <a:buClr>
          <a:srgbClr val="FFFFFF"/>
        </a:buClr>
        <a:buSzPct val="45000"/>
        <a:buFont typeface="StarSymbol" charset="0"/>
        <a:buChar char="●"/>
        <a:defRPr sz="2400">
          <a:solidFill>
            <a:srgbClr val="FFFFFF"/>
          </a:solidFill>
          <a:latin typeface="+mn-lt"/>
          <a:ea typeface="+mn-ea"/>
          <a:cs typeface="+mn-cs"/>
        </a:defRPr>
      </a:lvl3pPr>
      <a:lvl4pPr marL="1727200" indent="-215900" algn="l" defTabSz="457200" rtl="0" fontAlgn="base" hangingPunct="0">
        <a:lnSpc>
          <a:spcPct val="97000"/>
        </a:lnSpc>
        <a:spcBef>
          <a:spcPct val="0"/>
        </a:spcBef>
        <a:spcAft>
          <a:spcPts val="575"/>
        </a:spcAft>
        <a:buClr>
          <a:srgbClr val="FFFFFF"/>
        </a:buClr>
        <a:buSzPct val="75000"/>
        <a:buFont typeface="StarSymbol" charset="0"/>
        <a:buChar char="–"/>
        <a:defRPr sz="2000">
          <a:solidFill>
            <a:srgbClr val="FFFFFF"/>
          </a:solidFill>
          <a:latin typeface="+mn-lt"/>
          <a:ea typeface="+mn-ea"/>
          <a:cs typeface="+mn-cs"/>
        </a:defRPr>
      </a:lvl4pPr>
      <a:lvl5pPr marL="2159000" indent="-215900" algn="l" defTabSz="457200" rtl="0" fontAlgn="base" hangingPunct="0">
        <a:lnSpc>
          <a:spcPct val="97000"/>
        </a:lnSpc>
        <a:spcBef>
          <a:spcPct val="0"/>
        </a:spcBef>
        <a:spcAft>
          <a:spcPts val="288"/>
        </a:spcAft>
        <a:buClr>
          <a:srgbClr val="FFFFFF"/>
        </a:buClr>
        <a:buSzPct val="45000"/>
        <a:buFont typeface="StarSymbol" charset="0"/>
        <a:buChar char="●"/>
        <a:defRPr sz="2000">
          <a:solidFill>
            <a:srgbClr val="FFFFFF"/>
          </a:solidFill>
          <a:latin typeface="+mn-lt"/>
          <a:ea typeface="+mn-ea"/>
          <a:cs typeface="+mn-cs"/>
        </a:defRPr>
      </a:lvl5pPr>
      <a:lvl6pPr marL="2616200" indent="-215900" algn="l" defTabSz="457200" rtl="0" fontAlgn="base" hangingPunct="0">
        <a:lnSpc>
          <a:spcPct val="97000"/>
        </a:lnSpc>
        <a:spcBef>
          <a:spcPct val="0"/>
        </a:spcBef>
        <a:spcAft>
          <a:spcPts val="288"/>
        </a:spcAft>
        <a:buClr>
          <a:srgbClr val="FFFFFF"/>
        </a:buClr>
        <a:buSzPct val="45000"/>
        <a:buFont typeface="StarSymbol" charset="0"/>
        <a:buChar char="●"/>
        <a:defRPr sz="2000">
          <a:solidFill>
            <a:srgbClr val="FFFFFF"/>
          </a:solidFill>
          <a:latin typeface="+mn-lt"/>
          <a:ea typeface="+mn-ea"/>
          <a:cs typeface="+mn-cs"/>
        </a:defRPr>
      </a:lvl6pPr>
      <a:lvl7pPr marL="3073400" indent="-215900" algn="l" defTabSz="457200" rtl="0" fontAlgn="base" hangingPunct="0">
        <a:lnSpc>
          <a:spcPct val="97000"/>
        </a:lnSpc>
        <a:spcBef>
          <a:spcPct val="0"/>
        </a:spcBef>
        <a:spcAft>
          <a:spcPts val="288"/>
        </a:spcAft>
        <a:buClr>
          <a:srgbClr val="FFFFFF"/>
        </a:buClr>
        <a:buSzPct val="45000"/>
        <a:buFont typeface="StarSymbol" charset="0"/>
        <a:buChar char="●"/>
        <a:defRPr sz="2000">
          <a:solidFill>
            <a:srgbClr val="FFFFFF"/>
          </a:solidFill>
          <a:latin typeface="+mn-lt"/>
          <a:ea typeface="+mn-ea"/>
          <a:cs typeface="+mn-cs"/>
        </a:defRPr>
      </a:lvl7pPr>
      <a:lvl8pPr marL="3530600" indent="-215900" algn="l" defTabSz="457200" rtl="0" fontAlgn="base" hangingPunct="0">
        <a:lnSpc>
          <a:spcPct val="97000"/>
        </a:lnSpc>
        <a:spcBef>
          <a:spcPct val="0"/>
        </a:spcBef>
        <a:spcAft>
          <a:spcPts val="288"/>
        </a:spcAft>
        <a:buClr>
          <a:srgbClr val="FFFFFF"/>
        </a:buClr>
        <a:buSzPct val="45000"/>
        <a:buFont typeface="StarSymbol" charset="0"/>
        <a:buChar char="●"/>
        <a:defRPr sz="2000">
          <a:solidFill>
            <a:srgbClr val="FFFFFF"/>
          </a:solidFill>
          <a:latin typeface="+mn-lt"/>
          <a:ea typeface="+mn-ea"/>
          <a:cs typeface="+mn-cs"/>
        </a:defRPr>
      </a:lvl8pPr>
      <a:lvl9pPr marL="3987800" indent="-215900" algn="l" defTabSz="457200" rtl="0" fontAlgn="base" hangingPunct="0">
        <a:lnSpc>
          <a:spcPct val="97000"/>
        </a:lnSpc>
        <a:spcBef>
          <a:spcPct val="0"/>
        </a:spcBef>
        <a:spcAft>
          <a:spcPts val="288"/>
        </a:spcAft>
        <a:buClr>
          <a:srgbClr val="FFFFFF"/>
        </a:buClr>
        <a:buSzPct val="45000"/>
        <a:buFont typeface="StarSymbol" charset="0"/>
        <a:buChar char="●"/>
        <a:defRPr sz="20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Relationships xmlns="http://schemas.openxmlformats.org/package/2006/relationships"><Relationship Id="rId3"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notesSlide" Target="../notesSlides/notesSlide2.xml"/></Relationships>

</file>

<file path=ppt/slides/_rels/slide3.xml.rels><Relationships xmlns="http://schemas.openxmlformats.org/package/2006/relationships"><Relationship Id="rId3"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tiff"/><Relationship Id="rId7" Type="http://schemas.openxmlformats.org/officeDocument/2006/relationships/notesSlide" Target="../notesSlides/notesSlide3.xml"/></Relationships>

</file>

<file path=ppt/slides/_rels/slide4.xml.rels><Relationships xmlns="http://schemas.openxmlformats.org/package/2006/relationships"><Relationship Id="rId3"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tiff"/><Relationship Id="rId8" Type="http://schemas.openxmlformats.org/officeDocument/2006/relationships/notesSlide" Target="../notesSlides/notesSlide4.xml"/></Relationships>

</file>

<file path=ppt/slides/_rels/slide5.xml.rels><Relationships xmlns="http://schemas.openxmlformats.org/package/2006/relationships"><Relationship Id="rId3" Type="http://schemas.openxmlformats.org/officeDocument/2006/relationships/image" Target="../media/image7.png"/><Relationship Id="rId1" Type="http://schemas.openxmlformats.org/officeDocument/2006/relationships/slideLayout" Target="../slideLayouts/slideLayout2.xml"/><Relationship Id="rId9" Type="http://schemas.openxmlformats.org/officeDocument/2006/relationships/notesSlide" Target="../notesSlides/notesSlide5.xml"/></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739775" y="631825"/>
            <a:ext cx="8604250" cy="1262063"/>
          </a:xfrm>
          <a:prstGeom prst="rect">
            <a:avLst/>
          </a:prstGeom>
          <a:noFill/>
          <a:ln w="9525">
            <a:noFill/>
            <a:miter lim="800000"/>
            <a:headEnd/>
            <a:tailEnd/>
          </a:ln>
        </p:spPr>
        <p:txBody>
          <a:bodyPr lIns="0" tIns="0" rIns="0" bIns="0"/>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800" b="1" dirty="0" smtClean="0">
                <a:solidFill>
                  <a:srgbClr val="FF0000"/>
                </a:solidFill>
                <a:latin typeface="Arial" charset="0"/>
              </a:rPr>
              <a:t>Case Records of the Massachusetts General Hospital</a:t>
            </a:r>
            <a:r>
              <a:rPr lang="en-GB" sz="2800" b="1" dirty="0" smtClean="0">
                <a:solidFill>
                  <a:srgbClr val="FFFFFF"/>
                </a:solidFill>
                <a:latin typeface="Arial" charset="0"/>
              </a:rPr>
              <a:t> </a:t>
            </a:r>
            <a:br>
              <a:rPr lang="en-GB" sz="2800" b="1" dirty="0">
                <a:solidFill>
                  <a:srgbClr val="FFFFFF"/>
                </a:solidFill>
                <a:latin typeface="Arial" charset="0"/>
              </a:rPr>
            </a:br>
            <a:r>
              <a:rPr lang="en-GB" sz="2800" b="1" dirty="0" smtClean="0">
                <a:solidFill>
                  <a:srgbClr val="FFFFFF"/>
                </a:solidFill>
                <a:latin typeface="Arial" charset="0"/>
              </a:rPr>
              <a:t>Case 22-2025: A 19-Year-Old Woman with Seizurelike Activity and Odd Behaviors</a:t>
            </a:r>
            <a:endParaRPr lang="en-GB" sz="2800" b="1" dirty="0">
              <a:solidFill>
                <a:srgbClr val="FFFFFF"/>
              </a:solidFill>
              <a:latin typeface="Arial" charset="0"/>
            </a:endParaRPr>
          </a:p>
        </p:txBody>
      </p:sp>
      <p:sp>
        <p:nvSpPr>
          <p:cNvPr id="3074" name="Text Box 2"/>
          <p:cNvSpPr txBox="1">
            <a:spLocks noChangeArrowheads="1"/>
          </p:cNvSpPr>
          <p:nvPr/>
        </p:nvSpPr>
        <p:spPr bwMode="auto">
          <a:xfrm>
            <a:off x="739775" y="2259013"/>
            <a:ext cx="8604250" cy="3021012"/>
          </a:xfrm>
          <a:prstGeom prst="rect">
            <a:avLst/>
          </a:prstGeom>
          <a:noFill/>
          <a:ln w="9525">
            <a:noFill/>
            <a:miter lim="800000"/>
            <a:headEnd/>
            <a:tailEnd/>
          </a:ln>
        </p:spPr>
        <p:txBody>
          <a:bodyPr lIns="0" tIns="0" rIns="0" bIns="0"/>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800" dirty="0" err="1" smtClean="0">
                <a:solidFill>
                  <a:srgbClr val="FFFFFF"/>
                </a:solidFill>
                <a:latin typeface="Arial" charset="0"/>
              </a:rPr>
              <a:t>Judith A. Restrepo, M.D., Amirkasra Mojtahed, M.D., Leah W. Morelli, M.D., Nagagopal Venna, M.D., and Gulisa Turashvili, M.D., Ph.D.</a:t>
            </a:r>
            <a:endParaRPr lang="en-GB" sz="1800" dirty="0">
              <a:solidFill>
                <a:srgbClr val="FFFFFF"/>
              </a:solidFill>
              <a:latin typeface="Arial" charset="0"/>
            </a:endParaRPr>
          </a:p>
        </p:txBody>
      </p:sp>
      <p:sp>
        <p:nvSpPr>
          <p:cNvPr id="3075" name="Text Box 3"/>
          <p:cNvSpPr txBox="1">
            <a:spLocks noChangeArrowheads="1"/>
          </p:cNvSpPr>
          <p:nvPr/>
        </p:nvSpPr>
        <p:spPr bwMode="auto">
          <a:xfrm>
            <a:off x="738188" y="5641975"/>
            <a:ext cx="8604250" cy="268663"/>
          </a:xfrm>
          <a:prstGeom prst="rect">
            <a:avLst/>
          </a:prstGeom>
          <a:noFill/>
          <a:ln w="9525">
            <a:noFill/>
            <a:miter lim="800000"/>
            <a:headEnd/>
            <a:tailEnd/>
          </a:ln>
        </p:spPr>
        <p:txBody>
          <a:bodyPr lIns="0" tIns="0" rIns="0" bIns="0">
            <a:spAutoFit/>
          </a:bodyPr>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800" dirty="0" smtClean="0">
                <a:solidFill>
                  <a:srgbClr val="FFFFFF"/>
                </a:solidFill>
                <a:latin typeface="Arial" charset="0"/>
              </a:rPr>
              <a:t>N Engl J Med</a:t>
            </a:r>
            <a:endParaRPr lang="en-GB" sz="1800" dirty="0">
              <a:solidFill>
                <a:srgbClr val="FFFFFF"/>
              </a:solidFill>
              <a:latin typeface="Arial" charset="0"/>
            </a:endParaRPr>
          </a:p>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800" dirty="0" smtClean="0">
                <a:solidFill>
                  <a:srgbClr val="FFFFFF"/>
                </a:solidFill>
                <a:latin typeface="Arial" charset="0"/>
              </a:rPr>
              <a:t>Volume 393(5):488-496</a:t>
            </a:r>
            <a:endParaRPr lang="en-GB" sz="1800" dirty="0">
              <a:solidFill>
                <a:srgbClr val="FFFFFF"/>
              </a:solidFill>
              <a:latin typeface="Arial" charset="0"/>
            </a:endParaRPr>
          </a:p>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800" dirty="0" smtClean="0">
                <a:solidFill>
                  <a:srgbClr val="FFFFFF"/>
                </a:solidFill>
                <a:latin typeface="Arial" charset="0"/>
              </a:rPr>
              <a:t>July 31, 2025</a:t>
            </a:r>
            <a:endParaRPr lang="en-GB" sz="1800" dirty="0">
              <a:solidFill>
                <a:srgbClr val="FFFFFF"/>
              </a:solidFill>
              <a:latin typeface="Arial" charset="0"/>
            </a:endParaRPr>
          </a:p>
        </p:txBody>
      </p:sp>
      <p:pic>
        <p:nvPicPr>
          <p:cNvPr id="3076" name="Picture 4"/>
          <p:cNvPicPr>
            <a:picLocks noChangeAspect="1" noChangeArrowheads="1"/>
          </p:cNvPicPr>
          <p:nvPr/>
        </p:nvPicPr>
        <p:blipFill>
          <a:blip r:embed="rId3" cstate="print"/>
          <a:srcRect/>
          <a:stretch>
            <a:fillRect/>
          </a:stretch>
        </p:blipFill>
        <p:spPr bwMode="auto">
          <a:xfrm>
            <a:off x="6958013" y="6911975"/>
            <a:ext cx="2828925" cy="476250"/>
          </a:xfrm>
          <a:prstGeom prst="rect">
            <a:avLst/>
          </a:prstGeom>
          <a:noFill/>
        </p:spPr>
      </p:pic>
    </p:spTree>
  </p:cSld>
  <p:clrMapOvr>
    <a:masterClrMapping/>
  </p:clrMapOvr>
  <p:transition spd="med"/>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739775" y="787983"/>
            <a:ext cx="8604250" cy="417935"/>
          </a:xfrm>
          <a:prstGeom prst="rect">
            <a:avLst/>
          </a:prstGeom>
          <a:noFill/>
          <a:ln w="9525">
            <a:noFill/>
            <a:miter lim="800000"/>
            <a:headEnd/>
            <a:tailEnd/>
          </a:ln>
        </p:spPr>
        <p:txBody>
          <a:bodyPr lIns="0" tIns="0" rIns="0" bIns="0" anchor="ctr">
            <a:spAutoFit/>
          </a:bodyPr>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800" b="1" smtClean="0">
                <a:solidFill>
                  <a:srgbClr val="FFFFFF"/>
                </a:solidFill>
                <a:latin typeface="Arial" charset="0"/>
              </a:rPr>
              <a:t>Summary</a:t>
            </a:r>
            <a:endParaRPr lang="en-GB" sz="2800" b="1" dirty="0">
              <a:solidFill>
                <a:srgbClr val="FFFFFF"/>
              </a:solidFill>
              <a:latin typeface="Arial" charset="0"/>
            </a:endParaRPr>
          </a:p>
        </p:txBody>
      </p:sp>
      <p:sp>
        <p:nvSpPr>
          <p:cNvPr id="4098" name="Rectangle 2"/>
          <p:cNvSpPr>
            <a:spLocks noGrp="1" noChangeArrowheads="1"/>
          </p:cNvSpPr>
          <p:nvPr>
            <p:ph type="body"/>
          </p:nvPr>
        </p:nvSpPr>
        <p:spPr>
          <a:xfrm>
            <a:off x="739775" y="1549400"/>
            <a:ext cx="8607425" cy="5241925"/>
          </a:xfrm>
          <a:ln/>
        </p:spPr>
        <p:txBody>
          <a:bodyPr anchor="t"/>
          <a:lstStyle/>
          <a:p>
            <a:pPr marL="431800" indent="-323850" algn="l">
              <a:lnSpc>
                <a:spcPct val="92000"/>
              </a:lnSpc>
              <a:spcAft>
                <a:spcPts val="888"/>
              </a:spcAft>
              <a:buSzPct val="100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b="0" dirty="0" smtClean="0">
                <a:latin typeface="Arial" charset="0"/>
              </a:rPr>
              <a:t>A 19-year-old woman with a history of depression and anxiety symptoms was admitted to the hospital because of seizure, abnormal behavior, and disorganized thoughts.</a:t>
            </a:r>
            <a:endParaRPr lang="en-GB" sz="2000" b="0" dirty="0">
              <a:latin typeface="Arial" charset="0"/>
            </a:endParaRPr>
          </a:p>
          <a:p>
            <a:pPr marL="431800" indent="-323850" algn="l">
              <a:lnSpc>
                <a:spcPct val="92000"/>
              </a:lnSpc>
              <a:spcAft>
                <a:spcPts val="888"/>
              </a:spcAft>
              <a:buSzPct val="100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b="0" dirty="0" smtClean="0">
                <a:latin typeface="Arial" charset="0"/>
              </a:rPr>
              <a:t>MRI of the head was normal.</a:t>
            </a:r>
            <a:endParaRPr lang="en-GB" sz="2000" b="0" dirty="0">
              <a:latin typeface="Arial" charset="0"/>
            </a:endParaRPr>
          </a:p>
          <a:p>
            <a:pPr marL="431800" indent="-323850" algn="l">
              <a:lnSpc>
                <a:spcPct val="92000"/>
              </a:lnSpc>
              <a:spcAft>
                <a:spcPts val="888"/>
              </a:spcAft>
              <a:buSzPct val="100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b="0" dirty="0" smtClean="0">
                <a:latin typeface="Arial" charset="0"/>
              </a:rPr>
              <a:t>A diagnosis was made.</a:t>
            </a:r>
            <a:endParaRPr lang="en-GB" sz="2000" b="0" dirty="0">
              <a:latin typeface="Arial" charset="0"/>
            </a:endParaRPr>
          </a:p>
        </p:txBody>
      </p:sp>
      <p:pic>
        <p:nvPicPr>
          <p:cNvPr id="4099" name="Picture 3"/>
          <p:cNvPicPr>
            <a:picLocks noChangeAspect="1" noChangeArrowheads="1"/>
          </p:cNvPicPr>
          <p:nvPr/>
        </p:nvPicPr>
        <p:blipFill>
          <a:blip r:embed="rId3" cstate="print"/>
          <a:srcRect/>
          <a:stretch>
            <a:fillRect/>
          </a:stretch>
        </p:blipFill>
        <p:spPr bwMode="auto">
          <a:xfrm>
            <a:off x="6958013" y="6911975"/>
            <a:ext cx="2828925" cy="476250"/>
          </a:xfrm>
          <a:prstGeom prst="rect">
            <a:avLst/>
          </a:prstGeom>
          <a:noFill/>
        </p:spPr>
      </p:pic>
    </p:spTree>
  </p:cSld>
  <p:clrMapOvr>
    <a:masterClrMapping/>
  </p:clrMapOvr>
  <p:transition spd="med"/>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358775" y="420688"/>
            <a:ext cx="9364663" cy="238848"/>
          </a:xfrm>
          <a:prstGeom prst="rect">
            <a:avLst/>
          </a:prstGeom>
          <a:noFill/>
          <a:ln w="9525">
            <a:noFill/>
            <a:miter lim="800000"/>
            <a:headEnd/>
            <a:tailEnd/>
          </a:ln>
        </p:spPr>
        <p:txBody>
          <a:bodyPr lIns="0" tIns="0" rIns="0" bIns="0">
            <a:spAutoFit/>
          </a:bodyPr>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600" b="1" dirty="0" err="1" smtClean="0">
                <a:solidFill>
                  <a:srgbClr val="FFFFFF"/>
                </a:solidFill>
                <a:latin typeface="Arial" charset="0"/>
              </a:rPr>
              <a:t>Imaging Studies of the Abdomen and Pelvis.</a:t>
            </a:r>
            <a:endParaRPr lang="en-GB" sz="1600" b="1" dirty="0">
              <a:solidFill>
                <a:srgbClr val="FFFFFF"/>
              </a:solidFill>
              <a:latin typeface="Arial" charset="0"/>
            </a:endParaRPr>
          </a:p>
        </p:txBody>
      </p:sp>
      <p:pic>
        <p:nvPicPr>
          <p:cNvPr id="5122" name="Picture 2"/>
          <p:cNvPicPr>
            <a:picLocks noChangeAspect="1" noChangeArrowheads="1"/>
          </p:cNvPicPr>
          <p:nvPr/>
        </p:nvPicPr>
        <p:blipFill>
          <a:blip r:embed="rId3" cstate="print"/>
          <a:srcRect/>
          <a:stretch>
            <a:fillRect/>
          </a:stretch>
        </p:blipFill>
        <p:spPr bwMode="auto">
          <a:xfrm>
            <a:off x="6958013" y="6911975"/>
            <a:ext cx="2828925" cy="476250"/>
          </a:xfrm>
          <a:prstGeom prst="rect">
            <a:avLst/>
          </a:prstGeom>
          <a:noFill/>
        </p:spPr>
      </p:pic>
      <p:sp>
        <p:nvSpPr>
          <p:cNvPr id="5124" name="Text Box 4"/>
          <p:cNvSpPr txBox="1">
            <a:spLocks noChangeArrowheads="1"/>
          </p:cNvSpPr>
          <p:nvPr/>
        </p:nvSpPr>
        <p:spPr bwMode="auto">
          <a:xfrm>
            <a:off x="1352417" y="6583363"/>
            <a:ext cx="7353566" cy="179152"/>
          </a:xfrm>
          <a:prstGeom prst="rect">
            <a:avLst/>
          </a:prstGeom>
          <a:noFill/>
          <a:ln w="9525">
            <a:noFill/>
            <a:miter lim="800000"/>
            <a:headEnd/>
            <a:tailEnd/>
          </a:ln>
        </p:spPr>
        <p:txBody>
          <a:bodyPr lIns="0" tIns="0" rIns="0" bIns="0">
            <a:spAutoFit/>
          </a:bodyPr>
          <a:lstStyle/>
          <a:p>
            <a:pPr eaLnBrk="1">
              <a:lnSpc>
                <a:spcPct val="97000"/>
              </a:lnSpc>
              <a:buClr>
                <a:srgbClr val="FFFFFF"/>
              </a:buClr>
              <a:buSzPct val="45000"/>
              <a:buFont typeface="StarSymbol" charset="0"/>
              <a:buNone/>
              <a:tabLst>
                <a:tab pos="723900" algn="l"/>
                <a:tab pos="1447800" algn="l"/>
                <a:tab pos="2171700" algn="l"/>
                <a:tab pos="2895600" algn="l"/>
                <a:tab pos="3619500" algn="l"/>
              </a:tabLst>
            </a:pPr>
            <a:r>
              <a:rPr lang="en-GB" sz="1200" b="1" smtClean="0">
                <a:solidFill>
                  <a:srgbClr val="FFFFFF"/>
                </a:solidFill>
                <a:latin typeface="Arial" charset="0"/>
              </a:rPr>
              <a:t>Restrepo JA et al. N Engl J Med2025;393:488-496</a:t>
            </a:r>
            <a:endParaRPr lang="en-GB" sz="1200" b="1" dirty="0">
              <a:solidFill>
                <a:srgbClr val="FFFFFF"/>
              </a:solidFill>
              <a:latin typeface="Arial" charset="0"/>
            </a:endParaRPr>
          </a:p>
        </p:txBody>
      </p:sp>
      <p:pic>
        <p:nvPicPr>
          <p:cNvPr id="6" name="Picture 5" descr="Image"/>
          <p:cNvPicPr>
            <a:picLocks noChangeAspect="1"/>
          </p:cNvPicPr>
          <p:nvPr/>
        </p:nvPicPr>
        <p:blipFill>
          <a:blip r:embed="rId4" cstate="print"/>
          <a:stretch>
            <a:fillRect/>
          </a:stretch>
        </p:blipFill>
        <p:spPr>
          <a:xfrm>
            <a:off x="1352417" y="1028700"/>
            <a:ext cx="7353566" cy="5486400"/>
          </a:xfrm>
          <a:prstGeom prst="rect">
            <a:avLst/>
          </a:prstGeom>
        </p:spPr>
      </p:pic>
    </p:spTree>
  </p:cSld>
  <p:clrMapOvr>
    <a:masterClrMapping/>
  </p:clrMapOvr>
  <p:transition spd="med"/>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358775" y="420688"/>
            <a:ext cx="9364663" cy="238848"/>
          </a:xfrm>
          <a:prstGeom prst="rect">
            <a:avLst/>
          </a:prstGeom>
          <a:noFill/>
          <a:ln w="9525">
            <a:noFill/>
            <a:miter lim="800000"/>
            <a:headEnd/>
            <a:tailEnd/>
          </a:ln>
        </p:spPr>
        <p:txBody>
          <a:bodyPr lIns="0" tIns="0" rIns="0" bIns="0">
            <a:spAutoFit/>
          </a:bodyPr>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600" b="1" dirty="0" err="1" smtClean="0">
                <a:solidFill>
                  <a:srgbClr val="FFFFFF"/>
                </a:solidFill>
                <a:latin typeface="Arial" charset="0"/>
              </a:rPr>
              <a:t>Left Salpingo-Oophorectomy Specimen.</a:t>
            </a:r>
            <a:endParaRPr lang="en-GB" sz="1600" b="1" dirty="0">
              <a:solidFill>
                <a:srgbClr val="FFFFFF"/>
              </a:solidFill>
              <a:latin typeface="Arial" charset="0"/>
            </a:endParaRPr>
          </a:p>
        </p:txBody>
      </p:sp>
      <p:pic>
        <p:nvPicPr>
          <p:cNvPr id="5122" name="Picture 2"/>
          <p:cNvPicPr>
            <a:picLocks noChangeAspect="1" noChangeArrowheads="1"/>
          </p:cNvPicPr>
          <p:nvPr/>
        </p:nvPicPr>
        <p:blipFill>
          <a:blip r:embed="rId3" cstate="print"/>
          <a:srcRect/>
          <a:stretch>
            <a:fillRect/>
          </a:stretch>
        </p:blipFill>
        <p:spPr bwMode="auto">
          <a:xfrm>
            <a:off x="6958013" y="6911975"/>
            <a:ext cx="2828925" cy="476250"/>
          </a:xfrm>
          <a:prstGeom prst="rect">
            <a:avLst/>
          </a:prstGeom>
          <a:noFill/>
        </p:spPr>
      </p:pic>
      <p:sp>
        <p:nvSpPr>
          <p:cNvPr id="5124" name="Text Box 4"/>
          <p:cNvSpPr txBox="1">
            <a:spLocks noChangeArrowheads="1"/>
          </p:cNvSpPr>
          <p:nvPr/>
        </p:nvSpPr>
        <p:spPr bwMode="auto">
          <a:xfrm>
            <a:off x="3207715" y="6583363"/>
            <a:ext cx="3642970" cy="179152"/>
          </a:xfrm>
          <a:prstGeom prst="rect">
            <a:avLst/>
          </a:prstGeom>
          <a:noFill/>
          <a:ln w="9525">
            <a:noFill/>
            <a:miter lim="800000"/>
            <a:headEnd/>
            <a:tailEnd/>
          </a:ln>
        </p:spPr>
        <p:txBody>
          <a:bodyPr lIns="0" tIns="0" rIns="0" bIns="0">
            <a:spAutoFit/>
          </a:bodyPr>
          <a:lstStyle/>
          <a:p>
            <a:pPr eaLnBrk="1">
              <a:lnSpc>
                <a:spcPct val="97000"/>
              </a:lnSpc>
              <a:buClr>
                <a:srgbClr val="FFFFFF"/>
              </a:buClr>
              <a:buSzPct val="45000"/>
              <a:buFont typeface="StarSymbol" charset="0"/>
              <a:buNone/>
              <a:tabLst>
                <a:tab pos="723900" algn="l"/>
                <a:tab pos="1447800" algn="l"/>
                <a:tab pos="2171700" algn="l"/>
                <a:tab pos="2895600" algn="l"/>
                <a:tab pos="3619500" algn="l"/>
              </a:tabLst>
            </a:pPr>
            <a:r>
              <a:rPr lang="en-GB" sz="1200" b="1" smtClean="0">
                <a:solidFill>
                  <a:srgbClr val="FFFFFF"/>
                </a:solidFill>
                <a:latin typeface="Arial" charset="0"/>
              </a:rPr>
              <a:t>Restrepo JA et al. N Engl J Med2025;393:488-496</a:t>
            </a:r>
            <a:endParaRPr lang="en-GB" sz="1200" b="1" dirty="0">
              <a:solidFill>
                <a:srgbClr val="FFFFFF"/>
              </a:solidFill>
              <a:latin typeface="Arial" charset="0"/>
            </a:endParaRPr>
          </a:p>
        </p:txBody>
      </p:sp>
      <p:pic>
        <p:nvPicPr>
          <p:cNvPr id="6" name="Picture 5" descr="Image"/>
          <p:cNvPicPr>
            <a:picLocks noChangeAspect="1"/>
          </p:cNvPicPr>
          <p:nvPr/>
        </p:nvPicPr>
        <p:blipFill>
          <a:blip r:embed="rId4" cstate="print"/>
          <a:stretch>
            <a:fillRect/>
          </a:stretch>
        </p:blipFill>
        <p:spPr>
          <a:xfrm>
            <a:off x="3207715" y="1028700"/>
            <a:ext cx="3642970" cy="5486400"/>
          </a:xfrm>
          <a:prstGeom prst="rect">
            <a:avLst/>
          </a:prstGeom>
        </p:spPr>
      </p:pic>
    </p:spTree>
  </p:cSld>
  <p:clrMapOvr>
    <a:masterClrMapping/>
  </p:clrMapOvr>
  <p:transition spd="med"/>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739775" y="787983"/>
            <a:ext cx="8604250" cy="417935"/>
          </a:xfrm>
          <a:prstGeom prst="rect">
            <a:avLst/>
          </a:prstGeom>
          <a:noFill/>
          <a:ln w="9525">
            <a:noFill/>
            <a:miter lim="800000"/>
            <a:headEnd/>
            <a:tailEnd/>
          </a:ln>
        </p:spPr>
        <p:txBody>
          <a:bodyPr lIns="0" tIns="0" rIns="0" bIns="0" anchor="ctr">
            <a:spAutoFit/>
          </a:bodyPr>
          <a:lstStyle/>
          <a:p>
            <a:pPr algn="ctr" eaLnBrk="1">
              <a:lnSpc>
                <a:spcPct val="97000"/>
              </a:lnSpc>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800" b="1" smtClean="0">
                <a:solidFill>
                  <a:srgbClr val="FFFFFF"/>
                </a:solidFill>
                <a:latin typeface="Arial" charset="0"/>
              </a:rPr>
              <a:t>Final Diagnosis</a:t>
            </a:r>
            <a:endParaRPr lang="en-GB" sz="2800" b="1" dirty="0">
              <a:solidFill>
                <a:srgbClr val="FFFFFF"/>
              </a:solidFill>
              <a:latin typeface="Arial" charset="0"/>
            </a:endParaRPr>
          </a:p>
        </p:txBody>
      </p:sp>
      <p:sp>
        <p:nvSpPr>
          <p:cNvPr id="10242" name="Rectangle 2"/>
          <p:cNvSpPr>
            <a:spLocks noGrp="1" noChangeArrowheads="1"/>
          </p:cNvSpPr>
          <p:nvPr>
            <p:ph type="body"/>
          </p:nvPr>
        </p:nvSpPr>
        <p:spPr>
          <a:xfrm>
            <a:off x="739775" y="1549400"/>
            <a:ext cx="8607425" cy="5241925"/>
          </a:xfrm>
          <a:ln/>
        </p:spPr>
        <p:txBody>
          <a:bodyPr anchor="t"/>
          <a:lstStyle/>
          <a:p>
            <a:pPr marL="431800" indent="-323850" algn="l">
              <a:lnSpc>
                <a:spcPct val="92000"/>
              </a:lnSpc>
              <a:spcAft>
                <a:spcPts val="888"/>
              </a:spcAft>
              <a:buSzPct val="100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b="0" dirty="0" smtClean="0">
                <a:latin typeface="Arial" charset="0"/>
              </a:rPr>
              <a:t>Malignant mixed germ-cell tumor and anti–NMDA receptor encephalitis.</a:t>
            </a:r>
            <a:endParaRPr lang="en-GB" sz="2000" b="0" dirty="0">
              <a:latin typeface="Arial" charset="0"/>
            </a:endParaRPr>
          </a:p>
        </p:txBody>
      </p:sp>
      <p:pic>
        <p:nvPicPr>
          <p:cNvPr id="10243" name="Picture 3"/>
          <p:cNvPicPr>
            <a:picLocks noChangeAspect="1" noChangeArrowheads="1"/>
          </p:cNvPicPr>
          <p:nvPr/>
        </p:nvPicPr>
        <p:blipFill>
          <a:blip r:embed="rId3" cstate="print"/>
          <a:srcRect/>
          <a:stretch>
            <a:fillRect/>
          </a:stretch>
        </p:blipFill>
        <p:spPr bwMode="auto">
          <a:xfrm>
            <a:off x="6958013" y="6911975"/>
            <a:ext cx="2828925" cy="476250"/>
          </a:xfrm>
          <a:prstGeom prst="rect">
            <a:avLst/>
          </a:prstGeom>
          <a:noFill/>
        </p:spPr>
      </p:pic>
    </p:spTree>
  </p:cSld>
  <p:clrMapOvr>
    <a:masterClrMapping/>
  </p:clrMapOvr>
  <p:transition spd="med"/>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Gothic"/>
        <a:cs typeface="Gothic"/>
      </a:majorFont>
      <a:minorFont>
        <a:latin typeface="Times New Roman"/>
        <a:ea typeface="Gothic"/>
        <a:cs typeface="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effectLst/>
            <a:latin typeface="Times New Roman" pitchFamily="16"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2820</TotalTime>
  <Words>7</Words>
  <Application>Microsoft Office PowerPoint</Application>
  <PresentationFormat>Custom</PresentationFormat>
  <Paragraphs>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Bob Starbird</dc:creator>
  <cp:lastModifiedBy>bstarbird</cp:lastModifiedBy>
  <cp:revision>15</cp:revision>
  <dcterms:modified xsi:type="dcterms:W3CDTF">2010-05-03T14:18:33Z</dcterms:modified>
</cp:coreProperties>
</file>